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85" r:id="rId9"/>
    <p:sldId id="290" r:id="rId10"/>
    <p:sldId id="291" r:id="rId11"/>
    <p:sldId id="292" r:id="rId12"/>
    <p:sldId id="293" r:id="rId13"/>
    <p:sldId id="294" r:id="rId14"/>
    <p:sldId id="264" r:id="rId15"/>
    <p:sldId id="284" r:id="rId16"/>
    <p:sldId id="287" r:id="rId17"/>
    <p:sldId id="274" r:id="rId18"/>
    <p:sldId id="295" r:id="rId19"/>
    <p:sldId id="269" r:id="rId20"/>
    <p:sldId id="266" r:id="rId21"/>
    <p:sldId id="267" r:id="rId22"/>
    <p:sldId id="296" r:id="rId23"/>
    <p:sldId id="297" r:id="rId24"/>
    <p:sldId id="268" r:id="rId25"/>
    <p:sldId id="273" r:id="rId26"/>
    <p:sldId id="275" r:id="rId27"/>
    <p:sldId id="278" r:id="rId28"/>
    <p:sldId id="279" r:id="rId29"/>
    <p:sldId id="280" r:id="rId30"/>
    <p:sldId id="289" r:id="rId31"/>
    <p:sldId id="288" r:id="rId32"/>
    <p:sldId id="271" r:id="rId3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103" d="100"/>
          <a:sy n="103" d="100"/>
        </p:scale>
        <p:origin x="144" y="6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97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EB3D7810-C95B-C34B-B3DE-9EFC24229C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8784778-F871-8B04-E5F4-681515D450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pl-PL"/>
              <a:t>20.02.2024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80A6F7B-5341-43D6-0F64-347D9608D2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F07B1CD-4F21-F085-CD01-2B22259D06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96A66-E3BF-4F57-BFDE-CE7921B9E19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447065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pl-PL"/>
              <a:t>20.02.2024</a:t>
            </a:r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7625F-D185-4908-ABFA-BBF266DC76D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80032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625F-D185-4908-ABFA-BBF266DC76D3}" type="slidenum">
              <a:rPr lang="pl-PL" smtClean="0"/>
              <a:pPr/>
              <a:t>1</a:t>
            </a:fld>
            <a:endParaRPr lang="pl-PL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0E194B5-C67F-C926-E969-6374EC2BC91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 dirty="0"/>
              <a:t>20.02.2024</a:t>
            </a:r>
          </a:p>
        </p:txBody>
      </p:sp>
    </p:spTree>
    <p:extLst>
      <p:ext uri="{BB962C8B-B14F-4D97-AF65-F5344CB8AC3E}">
        <p14:creationId xmlns:p14="http://schemas.microsoft.com/office/powerpoint/2010/main" val="2577891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33B15-B839-C081-CB7C-817157529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E723715-D086-6E37-F83A-54E221C693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C88012F-1F52-9C3C-01D1-657CE16725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40E9D77-6D75-0FFA-D395-B8F5BACBCD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625F-D185-4908-ABFA-BBF266DC76D3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BAEEC4D-0072-A3E2-2DEB-795E28EEAC4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20.02.2024</a:t>
            </a:r>
          </a:p>
        </p:txBody>
      </p:sp>
    </p:spTree>
    <p:extLst>
      <p:ext uri="{BB962C8B-B14F-4D97-AF65-F5344CB8AC3E}">
        <p14:creationId xmlns:p14="http://schemas.microsoft.com/office/powerpoint/2010/main" val="1855107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4E09A-3F1E-D3EA-0194-16A5F5EA2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3A76EF6-3B0F-B7DE-C62F-D2E6CB2E15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789AAC3-E69C-2C50-5369-F088221D2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1761EFA-81C3-AB24-6043-8164C57F93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625F-D185-4908-ABFA-BBF266DC76D3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9254285-30AC-1CF6-AF67-6479968D289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 dirty="0"/>
              <a:t>20.02.2024</a:t>
            </a:r>
          </a:p>
        </p:txBody>
      </p:sp>
    </p:spTree>
    <p:extLst>
      <p:ext uri="{BB962C8B-B14F-4D97-AF65-F5344CB8AC3E}">
        <p14:creationId xmlns:p14="http://schemas.microsoft.com/office/powerpoint/2010/main" val="2160638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93BD3-35EC-99AC-6C94-212DC61F4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6CA1385-FD77-774B-984F-43AC4C1C90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1C366A3-3840-AF67-1752-F9B9954925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9BCA5C9-EF48-9434-1195-B1CDB88F37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625F-D185-4908-ABFA-BBF266DC76D3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712FE22-3329-02D2-F011-2475A7564D2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 dirty="0"/>
              <a:t>20.02.2024</a:t>
            </a:r>
          </a:p>
        </p:txBody>
      </p:sp>
    </p:spTree>
    <p:extLst>
      <p:ext uri="{BB962C8B-B14F-4D97-AF65-F5344CB8AC3E}">
        <p14:creationId xmlns:p14="http://schemas.microsoft.com/office/powerpoint/2010/main" val="2263255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CCF18-D046-7B99-CE3A-B6DFADDB5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3AA2B3C-94CB-AD56-3050-5D50E801F8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33969A8-0B00-51C3-D78D-7FD2B6355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ECDCE22-1567-56E1-C4FA-47F42A6425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625F-D185-4908-ABFA-BBF266DC76D3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553DFF5-3A47-BB8A-45E5-FB0DCDB2A05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20.02.2024</a:t>
            </a:r>
          </a:p>
        </p:txBody>
      </p:sp>
    </p:spTree>
    <p:extLst>
      <p:ext uri="{BB962C8B-B14F-4D97-AF65-F5344CB8AC3E}">
        <p14:creationId xmlns:p14="http://schemas.microsoft.com/office/powerpoint/2010/main" val="3926084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625F-D185-4908-ABFA-BBF266DC76D3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A12A831-0C59-689F-EE37-91E7BB96C34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20.02.2024</a:t>
            </a:r>
          </a:p>
        </p:txBody>
      </p:sp>
    </p:spTree>
    <p:extLst>
      <p:ext uri="{BB962C8B-B14F-4D97-AF65-F5344CB8AC3E}">
        <p14:creationId xmlns:p14="http://schemas.microsoft.com/office/powerpoint/2010/main" val="1899279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625F-D185-4908-ABFA-BBF266DC76D3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FE2DE1A-6C35-29CA-95CC-F6824F783EC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20.02.2024</a:t>
            </a:r>
          </a:p>
        </p:txBody>
      </p:sp>
    </p:spTree>
    <p:extLst>
      <p:ext uri="{BB962C8B-B14F-4D97-AF65-F5344CB8AC3E}">
        <p14:creationId xmlns:p14="http://schemas.microsoft.com/office/powerpoint/2010/main" val="3606068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9E216-47EA-4523-AC57-42A373CE0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9B10B62-5714-25D9-E555-C2FB85ECBA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892E029-4ADE-F9B4-3AB5-E608996CBB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EFB7F4F-E3B4-50E1-7041-0A7B1EB210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625F-D185-4908-ABFA-BBF266DC76D3}" type="slidenum">
              <a:rPr lang="pl-PL" smtClean="0"/>
              <a:pPr/>
              <a:t>16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3770E2A-B3E0-B941-A83B-7346BE1808F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20.02.2024</a:t>
            </a:r>
          </a:p>
        </p:txBody>
      </p:sp>
    </p:spTree>
    <p:extLst>
      <p:ext uri="{BB962C8B-B14F-4D97-AF65-F5344CB8AC3E}">
        <p14:creationId xmlns:p14="http://schemas.microsoft.com/office/powerpoint/2010/main" val="1721050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625F-D185-4908-ABFA-BBF266DC76D3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6910C0D-1F80-2E18-9B18-5D64F64F4BF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20.02.2024</a:t>
            </a:r>
          </a:p>
        </p:txBody>
      </p:sp>
    </p:spTree>
    <p:extLst>
      <p:ext uri="{BB962C8B-B14F-4D97-AF65-F5344CB8AC3E}">
        <p14:creationId xmlns:p14="http://schemas.microsoft.com/office/powerpoint/2010/main" val="497814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2389B-A16B-E744-3183-DA25801C7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C77FE7B-FC2B-7923-5284-FC61DCDB94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839A9EA-5FBD-2EAD-B443-4C14C58678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487671-FB71-A46E-B79F-08F0099E38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625F-D185-4908-ABFA-BBF266DC76D3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4289254-D84F-D3F6-4700-0B76DFE9050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20.02.2024</a:t>
            </a:r>
          </a:p>
        </p:txBody>
      </p:sp>
    </p:spTree>
    <p:extLst>
      <p:ext uri="{BB962C8B-B14F-4D97-AF65-F5344CB8AC3E}">
        <p14:creationId xmlns:p14="http://schemas.microsoft.com/office/powerpoint/2010/main" val="1748568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625F-D185-4908-ABFA-BBF266DC76D3}" type="slidenum">
              <a:rPr lang="pl-PL" smtClean="0"/>
              <a:pPr/>
              <a:t>19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469E914-4FDB-26BE-422F-145F99FEA25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20.02.2024</a:t>
            </a:r>
          </a:p>
        </p:txBody>
      </p:sp>
    </p:spTree>
    <p:extLst>
      <p:ext uri="{BB962C8B-B14F-4D97-AF65-F5344CB8AC3E}">
        <p14:creationId xmlns:p14="http://schemas.microsoft.com/office/powerpoint/2010/main" val="3119239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625F-D185-4908-ABFA-BBF266DC76D3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0F20A1D-3CED-D9EA-D0D4-EF891FA4A0B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 dirty="0"/>
              <a:t>20.02.2024</a:t>
            </a:r>
          </a:p>
        </p:txBody>
      </p:sp>
    </p:spTree>
    <p:extLst>
      <p:ext uri="{BB962C8B-B14F-4D97-AF65-F5344CB8AC3E}">
        <p14:creationId xmlns:p14="http://schemas.microsoft.com/office/powerpoint/2010/main" val="945847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Dlaczego ustawa weszła w życie?</a:t>
            </a:r>
          </a:p>
          <a:p>
            <a:endParaRPr lang="pl-PL" dirty="0"/>
          </a:p>
          <a:p>
            <a:r>
              <a:rPr lang="pl-PL" dirty="0"/>
              <a:t>Ze względu na obecne czasy. Trudne wojenne czasy- Rosja i Białoruś, Ukraina i Bliski Wschód. Podwyższony i permanentny stopień zagrożenia terrorystycznego. Ze względu na zmiany klimatyczne i doświadczenia ze zwalczania katastrof naturalnych. Zobowiązania wobec prawa międzynarodowego. Oczekiwania narodu.</a:t>
            </a:r>
          </a:p>
          <a:p>
            <a:endParaRPr lang="pl-PL" dirty="0"/>
          </a:p>
          <a:p>
            <a:r>
              <a:rPr lang="pl-PL" dirty="0"/>
              <a:t>W marcu 2024 r. ukazał się raport Najwyższej Izby Kontroli w zakresie zapewnienia obywatelom miejsc schronienia w budowlach ochronnych na wypadek wystąpienia zagrożenia. Z diagnozy NIKU wynika że jest źle- w Polsce nie ma skutecznego systemu ochrony ludności- Trzy lata po wybuchu wojny w Ukrainie, w Polsce na miejsce w schronach i </a:t>
            </a:r>
            <a:r>
              <a:rPr lang="pl-PL" dirty="0" err="1"/>
              <a:t>ukryciach</a:t>
            </a:r>
            <a:r>
              <a:rPr lang="pl-PL" dirty="0"/>
              <a:t> może liczyć niecałe 4% mieszkańców.</a:t>
            </a:r>
          </a:p>
          <a:p>
            <a:endParaRPr lang="pl-PL" dirty="0"/>
          </a:p>
          <a:p>
            <a:r>
              <a:rPr lang="pl-PL" dirty="0"/>
              <a:t>Gdybyśmy dalej funkcjonowali tak, jak funkcjonowaliśmy 10 lat temu, to pewnie dalej bylibyśmy bez ustawy.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625F-D185-4908-ABFA-BBF266DC76D3}" type="slidenum">
              <a:rPr lang="pl-PL" smtClean="0"/>
              <a:pPr/>
              <a:t>20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9E46421-DFA4-A86C-9686-75431E9B296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20.02.2024</a:t>
            </a:r>
          </a:p>
        </p:txBody>
      </p:sp>
    </p:spTree>
    <p:extLst>
      <p:ext uri="{BB962C8B-B14F-4D97-AF65-F5344CB8AC3E}">
        <p14:creationId xmlns:p14="http://schemas.microsoft.com/office/powerpoint/2010/main" val="2453862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625F-D185-4908-ABFA-BBF266DC76D3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1D3608C-D05F-4941-2C2F-FC29EE670BE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20.02.2024</a:t>
            </a:r>
          </a:p>
        </p:txBody>
      </p:sp>
    </p:spTree>
    <p:extLst>
      <p:ext uri="{BB962C8B-B14F-4D97-AF65-F5344CB8AC3E}">
        <p14:creationId xmlns:p14="http://schemas.microsoft.com/office/powerpoint/2010/main" val="11387909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625F-D185-4908-ABFA-BBF266DC76D3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1D3608C-D05F-4941-2C2F-FC29EE670BE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20.02.2024</a:t>
            </a:r>
          </a:p>
        </p:txBody>
      </p:sp>
    </p:spTree>
    <p:extLst>
      <p:ext uri="{BB962C8B-B14F-4D97-AF65-F5344CB8AC3E}">
        <p14:creationId xmlns:p14="http://schemas.microsoft.com/office/powerpoint/2010/main" val="11387909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625F-D185-4908-ABFA-BBF266DC76D3}" type="slidenum">
              <a:rPr lang="pl-PL" smtClean="0"/>
              <a:pPr/>
              <a:t>23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1D3608C-D05F-4941-2C2F-FC29EE670BE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20.02.2024</a:t>
            </a:r>
          </a:p>
        </p:txBody>
      </p:sp>
    </p:spTree>
    <p:extLst>
      <p:ext uri="{BB962C8B-B14F-4D97-AF65-F5344CB8AC3E}">
        <p14:creationId xmlns:p14="http://schemas.microsoft.com/office/powerpoint/2010/main" val="11387909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Program 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będzie konkretyzował kwestie</a:t>
            </a:r>
            <a:r>
              <a:rPr lang="pl-PL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finansowania zadań ochrony ludności i obrony cywilnej. 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Musimy poczekać na konkrety</a:t>
            </a:r>
            <a:r>
              <a:rPr lang="pl-PL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aby móc zacząć realizować swoje zadania.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Sama ustawa nie załatwia nam w pełni tematu, to nie jest tak, że my będziemy korzystać tylko z tej jednej ustawy. Na chwilę obecną projektowanych jest kilkadziesiąt rozporządzeń do ustawy. Czekamy na rozporządzenia i wytyczne.</a:t>
            </a:r>
            <a:endParaRPr lang="pl-PL" dirty="0"/>
          </a:p>
          <a:p>
            <a:endParaRPr lang="pl-PL" dirty="0"/>
          </a:p>
          <a:p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625F-D185-4908-ABFA-BBF266DC76D3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709C2C9-882C-0206-29B4-F3ECCF9FD72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20.02.2024</a:t>
            </a:r>
          </a:p>
        </p:txBody>
      </p:sp>
    </p:spTree>
    <p:extLst>
      <p:ext uri="{BB962C8B-B14F-4D97-AF65-F5344CB8AC3E}">
        <p14:creationId xmlns:p14="http://schemas.microsoft.com/office/powerpoint/2010/main" val="17227697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625F-D185-4908-ABFA-BBF266DC76D3}" type="slidenum">
              <a:rPr lang="pl-PL" smtClean="0"/>
              <a:pPr/>
              <a:t>25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7A63839-A40F-7081-EF6E-112CCB6595C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20.02.2024</a:t>
            </a:r>
          </a:p>
        </p:txBody>
      </p:sp>
    </p:spTree>
    <p:extLst>
      <p:ext uri="{BB962C8B-B14F-4D97-AF65-F5344CB8AC3E}">
        <p14:creationId xmlns:p14="http://schemas.microsoft.com/office/powerpoint/2010/main" val="41658110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625F-D185-4908-ABFA-BBF266DC76D3}" type="slidenum">
              <a:rPr lang="pl-PL" smtClean="0"/>
              <a:pPr/>
              <a:t>26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3F78EE0-0E54-274A-EB17-F0BD3A97D0E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20.02.2024</a:t>
            </a:r>
          </a:p>
        </p:txBody>
      </p:sp>
    </p:spTree>
    <p:extLst>
      <p:ext uri="{BB962C8B-B14F-4D97-AF65-F5344CB8AC3E}">
        <p14:creationId xmlns:p14="http://schemas.microsoft.com/office/powerpoint/2010/main" val="16305048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625F-D185-4908-ABFA-BBF266DC76D3}" type="slidenum">
              <a:rPr lang="pl-PL" smtClean="0"/>
              <a:pPr/>
              <a:t>27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097E1FA-6C69-3684-FC34-DA3D7B52BFE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20.02.2024</a:t>
            </a:r>
          </a:p>
        </p:txBody>
      </p:sp>
    </p:spTree>
    <p:extLst>
      <p:ext uri="{BB962C8B-B14F-4D97-AF65-F5344CB8AC3E}">
        <p14:creationId xmlns:p14="http://schemas.microsoft.com/office/powerpoint/2010/main" val="18675887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625F-D185-4908-ABFA-BBF266DC76D3}" type="slidenum">
              <a:rPr lang="pl-PL" smtClean="0"/>
              <a:pPr/>
              <a:t>28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051EEA6-9460-A9C3-9641-6C7EE901FF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20.02.2024</a:t>
            </a:r>
          </a:p>
        </p:txBody>
      </p:sp>
    </p:spTree>
    <p:extLst>
      <p:ext uri="{BB962C8B-B14F-4D97-AF65-F5344CB8AC3E}">
        <p14:creationId xmlns:p14="http://schemas.microsoft.com/office/powerpoint/2010/main" val="27650564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625F-D185-4908-ABFA-BBF266DC76D3}" type="slidenum">
              <a:rPr lang="pl-PL" smtClean="0"/>
              <a:pPr/>
              <a:t>29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FAC6085-CB75-713B-9D75-DD431489CFD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20.02.2024</a:t>
            </a:r>
          </a:p>
        </p:txBody>
      </p:sp>
    </p:spTree>
    <p:extLst>
      <p:ext uri="{BB962C8B-B14F-4D97-AF65-F5344CB8AC3E}">
        <p14:creationId xmlns:p14="http://schemas.microsoft.com/office/powerpoint/2010/main" val="1671127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625F-D185-4908-ABFA-BBF266DC76D3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6F193D3-F45C-DE10-1699-23B34B35EA1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20.02.2024</a:t>
            </a:r>
          </a:p>
        </p:txBody>
      </p:sp>
    </p:spTree>
    <p:extLst>
      <p:ext uri="{BB962C8B-B14F-4D97-AF65-F5344CB8AC3E}">
        <p14:creationId xmlns:p14="http://schemas.microsoft.com/office/powerpoint/2010/main" val="39842380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3B0D8-B7A6-5DAB-A309-31A47AB12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A90648B-E35D-5F64-8BBF-E4FE9A2333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594A6CE-3532-5207-F6EE-035C4CD80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EC823DE-DFE3-1B92-5DE0-F6A6D25D8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625F-D185-4908-ABFA-BBF266DC76D3}" type="slidenum">
              <a:rPr lang="pl-PL" smtClean="0"/>
              <a:pPr/>
              <a:t>30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B5DC4DD-046F-E99E-D672-702AEF3EA4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20.02.2024</a:t>
            </a:r>
          </a:p>
        </p:txBody>
      </p:sp>
    </p:spTree>
    <p:extLst>
      <p:ext uri="{BB962C8B-B14F-4D97-AF65-F5344CB8AC3E}">
        <p14:creationId xmlns:p14="http://schemas.microsoft.com/office/powerpoint/2010/main" val="39355049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CB977-A226-D8BB-45B8-A3A44B6A3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D16C23B-D035-D1C7-C72B-EEE05F02FF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E32F047-A83C-F017-9A62-6B8B5F1721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5511672-F02B-D96B-0744-E6C5D50C0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625F-D185-4908-ABFA-BBF266DC76D3}" type="slidenum">
              <a:rPr lang="pl-PL" smtClean="0"/>
              <a:pPr/>
              <a:t>31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6B53FE5-4F0B-FA1F-C6D3-FAF0A6A5864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20.02.2024</a:t>
            </a:r>
          </a:p>
        </p:txBody>
      </p:sp>
    </p:spTree>
    <p:extLst>
      <p:ext uri="{BB962C8B-B14F-4D97-AF65-F5344CB8AC3E}">
        <p14:creationId xmlns:p14="http://schemas.microsoft.com/office/powerpoint/2010/main" val="26672849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625F-D185-4908-ABFA-BBF266DC76D3}" type="slidenum">
              <a:rPr lang="pl-PL" smtClean="0"/>
              <a:pPr/>
              <a:t>32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D4FCA7D-A1CB-1467-497E-9CB5A285A65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20.02.2024</a:t>
            </a:r>
          </a:p>
        </p:txBody>
      </p:sp>
    </p:spTree>
    <p:extLst>
      <p:ext uri="{BB962C8B-B14F-4D97-AF65-F5344CB8AC3E}">
        <p14:creationId xmlns:p14="http://schemas.microsoft.com/office/powerpoint/2010/main" val="1570003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625F-D185-4908-ABFA-BBF266DC76D3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731B618-4952-1ED5-5B46-ABFEEF8C50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20.02.2024</a:t>
            </a:r>
          </a:p>
        </p:txBody>
      </p:sp>
    </p:spTree>
    <p:extLst>
      <p:ext uri="{BB962C8B-B14F-4D97-AF65-F5344CB8AC3E}">
        <p14:creationId xmlns:p14="http://schemas.microsoft.com/office/powerpoint/2010/main" val="609007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625F-D185-4908-ABFA-BBF266DC76D3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3FE4C11-6EB4-6BF1-CDA0-3C047FE26AF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20.02.2024</a:t>
            </a:r>
          </a:p>
        </p:txBody>
      </p:sp>
    </p:spTree>
    <p:extLst>
      <p:ext uri="{BB962C8B-B14F-4D97-AF65-F5344CB8AC3E}">
        <p14:creationId xmlns:p14="http://schemas.microsoft.com/office/powerpoint/2010/main" val="4085555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625F-D185-4908-ABFA-BBF266DC76D3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0DB6A32-8E39-9019-DABE-C0F5586CED3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20.02.2024</a:t>
            </a:r>
          </a:p>
        </p:txBody>
      </p:sp>
    </p:spTree>
    <p:extLst>
      <p:ext uri="{BB962C8B-B14F-4D97-AF65-F5344CB8AC3E}">
        <p14:creationId xmlns:p14="http://schemas.microsoft.com/office/powerpoint/2010/main" val="1886689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625F-D185-4908-ABFA-BBF266DC76D3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7BFAF35-C88D-9478-590B-3CE647EB6F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20.02.2024</a:t>
            </a:r>
          </a:p>
        </p:txBody>
      </p:sp>
    </p:spTree>
    <p:extLst>
      <p:ext uri="{BB962C8B-B14F-4D97-AF65-F5344CB8AC3E}">
        <p14:creationId xmlns:p14="http://schemas.microsoft.com/office/powerpoint/2010/main" val="2872788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44A95-36C3-3BF6-A787-D104FD9AA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7346E88-F3F7-93D7-2694-4A2093D2CC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8F096F6-552F-78C5-4CF2-DB008C492E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B3763EC-666E-BECF-7AF7-219806B1D2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625F-D185-4908-ABFA-BBF266DC76D3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D93A1A5-5EAF-8EB7-BDC6-CAFFDDBA6F9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20.02.2024</a:t>
            </a:r>
          </a:p>
        </p:txBody>
      </p:sp>
    </p:spTree>
    <p:extLst>
      <p:ext uri="{BB962C8B-B14F-4D97-AF65-F5344CB8AC3E}">
        <p14:creationId xmlns:p14="http://schemas.microsoft.com/office/powerpoint/2010/main" val="2951856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D8E68-5E56-B3B1-20CF-EAB1FD87A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2AB0BB7-4123-390E-07F5-89ED976FFC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B55DD4B-8F9B-5FB2-66C0-259A2F214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DEC861E-D0C7-96F2-2F9A-70ACB5B016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625F-D185-4908-ABFA-BBF266DC76D3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A1942A3-C972-5DA8-44D6-1F760A7AC6F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20.02.2024</a:t>
            </a:r>
          </a:p>
        </p:txBody>
      </p:sp>
    </p:spTree>
    <p:extLst>
      <p:ext uri="{BB962C8B-B14F-4D97-AF65-F5344CB8AC3E}">
        <p14:creationId xmlns:p14="http://schemas.microsoft.com/office/powerpoint/2010/main" val="2125179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file:///C:\Users\mhoppe\Downloads\Odwo&#322;anie_Alarmu.wav" TargetMode="External"/><Relationship Id="rId1" Type="http://schemas.openxmlformats.org/officeDocument/2006/relationships/audio" Target="file:///C:\Users\mhoppe\Downloads\Og&#322;oszenie_Alarmu.wav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2522" y="2146207"/>
            <a:ext cx="4696025" cy="1321919"/>
          </a:xfrm>
        </p:spPr>
        <p:txBody>
          <a:bodyPr/>
          <a:lstStyle/>
          <a:p>
            <a:r>
              <a:rPr lang="pl-PL" sz="5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Urząd Gminy                       w Lubiewie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247593" y="3671893"/>
            <a:ext cx="8122965" cy="1583848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ODPRAWA ROCZNA</a:t>
            </a:r>
          </a:p>
          <a:p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17.02.2025 r. godz. 9.00</a:t>
            </a:r>
          </a:p>
          <a:p>
            <a:endParaRPr lang="pl-PL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opracowała: Magdalena Hoppe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77657" y="2846173"/>
            <a:ext cx="1564865" cy="18387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BE0B0-45D7-5406-E410-4E3C99B4B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86082D43-91BB-0895-1BC6-13679D6B0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9547" y="392504"/>
            <a:ext cx="7364626" cy="595308"/>
          </a:xfrm>
        </p:spPr>
        <p:txBody>
          <a:bodyPr>
            <a:normAutofit/>
          </a:bodyPr>
          <a:lstStyle/>
          <a:p>
            <a:pPr algn="l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Urząd Gminy w Lubiewie. Odprawa roczna. 17.02.2025 r. godz. 9.00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11B60AB-1FDF-FBF8-D888-48403460E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2082" y="307491"/>
            <a:ext cx="1157994" cy="136064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803F239-B955-2D55-A324-015BB7C41F39}"/>
              </a:ext>
            </a:extLst>
          </p:cNvPr>
          <p:cNvSpPr txBox="1"/>
          <p:nvPr/>
        </p:nvSpPr>
        <p:spPr>
          <a:xfrm>
            <a:off x="1436925" y="1449129"/>
            <a:ext cx="7624696" cy="6101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pl-PL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SWA- System wykrywania i alarmowania określa organizację i warunki przygotowania oraz sposoby funkcjonowania systemów monitorowania, pomiarów, analiz, prognozowania i powiadamiania o skażeniach na terenie Gminy Lubiewo</a:t>
            </a:r>
          </a:p>
          <a:p>
            <a:pPr>
              <a:lnSpc>
                <a:spcPct val="150000"/>
              </a:lnSpc>
            </a:pPr>
            <a:endParaRPr lang="pl-PL" sz="1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Zadania w ramach SWA realizuje na szczeblu gminnym GCZK oraz jednostki organizacyjne, organy, inspekcje, służby i podmioty lecznicze.</a:t>
            </a:r>
          </a:p>
          <a:p>
            <a:pPr>
              <a:lnSpc>
                <a:spcPct val="150000"/>
              </a:lnSpc>
            </a:pPr>
            <a:r>
              <a:rPr lang="pl-PL" sz="1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Gminny SWA polega na: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Uzyskiwaniu informacji o zbliżaniu się lub stwierdzeniu faktu wystąpienia na terenie gminy Lubiewo zagrożenia życia i zdrowia ludzi, związanego ze stosowaniem środków rażenia, wystąpienia klęsk żywiołowych, awarii obiektów technicznych, skażeń chemicznych, promieniotwórczych, zakażeń biologicznych, powodzi i pożarów lub innych podobnych zdarzeń</a:t>
            </a:r>
            <a:r>
              <a:rPr lang="pl-PL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Ostrzeganiu i alarmowaniu ludności o zbliżającym się zagrożeniu oraz informowaniu o zalecanych zasadach postępowania ludności w określonej sytuacji zgodnie z przyjętymi procedurami opracowanymi przez instytucje                 i jednostki organizacyjne odpowiedzialne za przeciwdziałanie w sytuacjach zagrażających bezpieczeństwu ludności.</a:t>
            </a:r>
          </a:p>
          <a:p>
            <a:pPr>
              <a:lnSpc>
                <a:spcPct val="150000"/>
              </a:lnSpc>
            </a:pP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Głównym celem gminnego SWA jest unikanie strat w ludziach, środkach materialnych oraz środowisku naturalnym w sytuacji wystąpienia zagrożenia lub zdarzenia mającego charakter katastrofy.</a:t>
            </a:r>
          </a:p>
          <a:p>
            <a:pPr>
              <a:lnSpc>
                <a:spcPct val="150000"/>
              </a:lnSpc>
            </a:pPr>
            <a:endParaRPr lang="pl-PL" sz="1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l-PL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04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4326D-8430-88DE-9454-073B73278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2C791730-68E1-01CB-5E42-A29D52498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9547" y="392504"/>
            <a:ext cx="7364626" cy="595308"/>
          </a:xfrm>
        </p:spPr>
        <p:txBody>
          <a:bodyPr>
            <a:normAutofit/>
          </a:bodyPr>
          <a:lstStyle/>
          <a:p>
            <a:pPr algn="l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Urząd Gminy w Lubiewie. Odprawa roczna. 17.02.2025 r. godz. 9.00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FA29640-C1BE-03A6-AA8E-8C718E34C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92082" y="307491"/>
            <a:ext cx="1157994" cy="1360643"/>
          </a:xfrm>
          <a:prstGeom prst="rect">
            <a:avLst/>
          </a:prstGeom>
        </p:spPr>
      </p:pic>
      <p:sp>
        <p:nvSpPr>
          <p:cNvPr id="2" name="Pole tekstowe 6">
            <a:extLst>
              <a:ext uri="{FF2B5EF4-FFF2-40B4-BE49-F238E27FC236}">
                <a16:creationId xmlns:a16="http://schemas.microsoft.com/office/drawing/2014/main" id="{962AC815-C153-4088-50F3-7B53CA83131C}"/>
              </a:ext>
            </a:extLst>
          </p:cNvPr>
          <p:cNvSpPr txBox="1"/>
          <p:nvPr/>
        </p:nvSpPr>
        <p:spPr>
          <a:xfrm>
            <a:off x="1996502" y="930144"/>
            <a:ext cx="8580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pl-PL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Zgodnie z Rozporządzeniem Rady Ministrów z dnia 23 lutego 2024 r. w sprawie systemów wykrywania skażeń i powiadamiania  o ich wystąpieniu oraz właściwości organów w tych sprawach </a:t>
            </a:r>
          </a:p>
          <a:p>
            <a:pPr algn="ctr">
              <a:lnSpc>
                <a:spcPct val="150000"/>
              </a:lnSpc>
            </a:pPr>
            <a:r>
              <a:rPr lang="pl-PL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Polsce obowiązuje </a:t>
            </a:r>
            <a:r>
              <a:rPr lang="pl-PL" sz="12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sygnał alarmowy</a:t>
            </a:r>
            <a:r>
              <a:rPr lang="pl-PL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niezależnie od występującego zagrożenia (niezależnie od tego, czy będzie to atak powietrzny, terrorystyczny czy atak bombowy)</a:t>
            </a:r>
          </a:p>
          <a:p>
            <a:pPr>
              <a:lnSpc>
                <a:spcPct val="150000"/>
              </a:lnSpc>
            </a:pPr>
            <a:r>
              <a:rPr lang="pl-PL" sz="1000" b="0" i="1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Sygnały alarmowe i komunikaty ostrzegawcze stosuje się w sytuacji rzeczywistego zagrożenia lub w celu przeprowadzenia treningu i ćwiczeń.</a:t>
            </a:r>
            <a:endParaRPr lang="pl-PL" sz="1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DA000AD-B670-5673-F97A-34589FEA4F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4783" y="2685232"/>
            <a:ext cx="6504267" cy="404508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E602C38D-8186-12B3-B81A-61A00706E9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9952" y="5269554"/>
            <a:ext cx="565474" cy="520400"/>
          </a:xfrm>
          <a:prstGeom prst="rect">
            <a:avLst/>
          </a:prstGeom>
        </p:spPr>
      </p:pic>
      <p:pic>
        <p:nvPicPr>
          <p:cNvPr id="10" name="Ogłoszenie_Alarmu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471429" y="4720697"/>
            <a:ext cx="909638" cy="909638"/>
          </a:xfrm>
          <a:prstGeom prst="rect">
            <a:avLst/>
          </a:prstGeom>
        </p:spPr>
      </p:pic>
      <p:pic>
        <p:nvPicPr>
          <p:cNvPr id="12" name="Odwołanie_Alarmu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8573029" y="5660496"/>
            <a:ext cx="858837" cy="87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9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2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019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F4463-241A-EE77-02D9-BD4DF1F61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940F705B-D582-6B45-0BD1-8EE6A4B5C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9547" y="392504"/>
            <a:ext cx="7364626" cy="595308"/>
          </a:xfrm>
        </p:spPr>
        <p:txBody>
          <a:bodyPr>
            <a:normAutofit/>
          </a:bodyPr>
          <a:lstStyle/>
          <a:p>
            <a:pPr algn="l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Urząd Gminy w Lubiewie. Odprawa roczna. 17.02.2025 r. godz. 9.00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D6B480F-CA4F-7884-08AF-966D8670A5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92082" y="307491"/>
            <a:ext cx="1157994" cy="1360643"/>
          </a:xfrm>
          <a:prstGeom prst="rect">
            <a:avLst/>
          </a:prstGeom>
        </p:spPr>
      </p:pic>
      <p:sp>
        <p:nvSpPr>
          <p:cNvPr id="2" name="Pole tekstowe 6">
            <a:extLst>
              <a:ext uri="{FF2B5EF4-FFF2-40B4-BE49-F238E27FC236}">
                <a16:creationId xmlns:a16="http://schemas.microsoft.com/office/drawing/2014/main" id="{2D57A983-9725-48CF-3B94-6DC51805653E}"/>
              </a:ext>
            </a:extLst>
          </p:cNvPr>
          <p:cNvSpPr txBox="1"/>
          <p:nvPr/>
        </p:nvSpPr>
        <p:spPr>
          <a:xfrm>
            <a:off x="2540200" y="1092591"/>
            <a:ext cx="8580882" cy="70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 przypadku ryzyka wystąpienia zagrożenia związanego ze skażeniem, zakażeniem czy klęską żywiołową, ludność powiadamia się poprzez </a:t>
            </a:r>
            <a:r>
              <a:rPr lang="pl-PL" sz="1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komunikaty ostrzegawcze (uprzedzenia)</a:t>
            </a:r>
            <a:r>
              <a:rPr lang="pl-PL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  <a:endParaRPr lang="pl-PL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głoszenie_Alarmu (2)">
            <a:hlinkClick r:id="" action="ppaction://media"/>
            <a:extLst>
              <a:ext uri="{FF2B5EF4-FFF2-40B4-BE49-F238E27FC236}">
                <a16:creationId xmlns:a16="http://schemas.microsoft.com/office/drawing/2014/main" id="{60D8BDB5-07D9-EAB3-8221-F4BDC03301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92531" y="4804719"/>
            <a:ext cx="609600" cy="609600"/>
          </a:xfrm>
          <a:prstGeom prst="rect">
            <a:avLst/>
          </a:prstGeom>
        </p:spPr>
      </p:pic>
      <p:pic>
        <p:nvPicPr>
          <p:cNvPr id="9" name="Odwołanie_Alarmu">
            <a:hlinkClick r:id="" action="ppaction://media"/>
            <a:extLst>
              <a:ext uri="{FF2B5EF4-FFF2-40B4-BE49-F238E27FC236}">
                <a16:creationId xmlns:a16="http://schemas.microsoft.com/office/drawing/2014/main" id="{63A24ABC-D9EB-07A1-A778-3B9859691C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92531" y="5889843"/>
            <a:ext cx="609600" cy="6096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1D83EB0-133D-DDD2-9B56-39FF7BC66F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1934" y="1899550"/>
            <a:ext cx="826770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9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2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01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47F5B-5241-F7A6-BE92-5C745980C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E0F66B60-A6AE-00D5-58BD-8ED604247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9547" y="392504"/>
            <a:ext cx="7364626" cy="595308"/>
          </a:xfrm>
        </p:spPr>
        <p:txBody>
          <a:bodyPr>
            <a:normAutofit/>
          </a:bodyPr>
          <a:lstStyle/>
          <a:p>
            <a:pPr algn="l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Urząd Gminy w Lubiewie. Odprawa roczna. 17.02.2025 r. godz. 9.00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3E068FB-2156-C863-23DF-0501A500B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2082" y="307491"/>
            <a:ext cx="1157994" cy="136064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C1CE9A8-A7EB-4AAF-576B-1D8BE2BCC985}"/>
              </a:ext>
            </a:extLst>
          </p:cNvPr>
          <p:cNvSpPr txBox="1"/>
          <p:nvPr/>
        </p:nvSpPr>
        <p:spPr>
          <a:xfrm>
            <a:off x="1476633" y="2262230"/>
            <a:ext cx="7364626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l-PL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Alarm</a:t>
            </a:r>
            <a:r>
              <a:rPr lang="pl-PL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ogłaszany jest jedynie w sytuacji, w której wystąpiło zagrożenie - jednym z przykładów jest alarm powietrzny.</a:t>
            </a:r>
          </a:p>
          <a:p>
            <a:pPr algn="l" fontAlgn="t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l-PL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Komunikaty ostrzegawcze (uprzedzenia)</a:t>
            </a:r>
            <a:r>
              <a:rPr lang="pl-PL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o możliwości wystąpienia zagrożenia przekazywane są w przypadku, kiedy istnieje takie ryzyko.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A2C6F3E-D63C-EFB2-B8F0-625990B0D1A2}"/>
              </a:ext>
            </a:extLst>
          </p:cNvPr>
          <p:cNvSpPr txBox="1"/>
          <p:nvPr/>
        </p:nvSpPr>
        <p:spPr>
          <a:xfrm>
            <a:off x="1476633" y="4032075"/>
            <a:ext cx="82275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Warto wiedzieć, że alarm może również zostać ogłoszony przez bicie w dzwony, dźwięki klaksonów samochodowych, megafony, ulotki, wiadomości SMS, powiadomienia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door</a:t>
            </a:r>
            <a:r>
              <a:rPr lang="pl-PL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– to -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door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0256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39547" y="392504"/>
            <a:ext cx="7364626" cy="595308"/>
          </a:xfrm>
        </p:spPr>
        <p:txBody>
          <a:bodyPr>
            <a:normAutofit/>
          </a:bodyPr>
          <a:lstStyle/>
          <a:p>
            <a:pPr algn="l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Urząd Gminy w Lubiewie. Odprawa roczna. 17.02.2025 r. godz. 9.00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2082" y="307491"/>
            <a:ext cx="1157994" cy="136064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150076" y="1558448"/>
            <a:ext cx="5807675" cy="419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tabLst>
                <a:tab pos="457200" algn="l"/>
              </a:tabLst>
            </a:pPr>
            <a:r>
              <a:rPr lang="pl-PL" sz="13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ŚWIADCZENIA RZECZOWE I OSOBISTE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 wniosek Szefa WCR w Bydgoszczy nałożone zostały w drodze </a:t>
            </a:r>
            <a:r>
              <a:rPr lang="pl-PL" sz="13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6 decyzji </a:t>
            </a:r>
            <a:r>
              <a:rPr lang="pl-PL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administracyjnych świadczenia rzeczowe na właścicieli pojazdów mechanicznych. Wydano </a:t>
            </a:r>
            <a:r>
              <a:rPr lang="pl-PL" sz="13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decyzje </a:t>
            </a:r>
            <a:r>
              <a:rPr lang="pl-PL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uchylające świadczenia na rzecz obronności.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Nałożono </a:t>
            </a:r>
            <a:r>
              <a:rPr lang="pl-PL" sz="13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świadczenie osobiste </a:t>
            </a:r>
            <a:r>
              <a:rPr lang="pl-PL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 urzędu na rzecz obronności na pracownika UG w Lubiewie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 bieżąco aktualizowano plany świadczeń osobistych i rzeczowych, które miały być wykonane w razie ogłoszenia mobilizacji i w czasie wojny.</a:t>
            </a:r>
          </a:p>
          <a:p>
            <a:pPr algn="ctr">
              <a:lnSpc>
                <a:spcPct val="150000"/>
              </a:lnSpc>
            </a:pPr>
            <a:endParaRPr lang="pl-PL" sz="11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KWALIFIKACJA WOJSKOWA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terminie </a:t>
            </a: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23-25.04.2024 r.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odbyła się kwalifikacja wojskowa dla osób zamieszkałych na terenie Gminy Lubiewo. Przed Powiatową Komisją Lekarską stanęło </a:t>
            </a: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mężczyzn oraz </a:t>
            </a: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kobiety. Łącznie </a:t>
            </a: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osób.</a:t>
            </a:r>
            <a:endParaRPr lang="pl-PL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l-PL" sz="11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9A2A-80F1-2C82-F311-F5DDC582B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A589423A-42A3-5374-955D-4ADE22D45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9547" y="392504"/>
            <a:ext cx="7364626" cy="595308"/>
          </a:xfrm>
        </p:spPr>
        <p:txBody>
          <a:bodyPr>
            <a:normAutofit/>
          </a:bodyPr>
          <a:lstStyle/>
          <a:p>
            <a:pPr algn="l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Urząd Gminy w Lubiewie. Odprawa roczna. 17.02.2025 r. godz. 9.00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8A41A60-E61D-C981-CE2E-28A5DC206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2082" y="307491"/>
            <a:ext cx="1157994" cy="1360643"/>
          </a:xfrm>
          <a:prstGeom prst="rect">
            <a:avLst/>
          </a:prstGeom>
        </p:spPr>
      </p:pic>
      <p:sp>
        <p:nvSpPr>
          <p:cNvPr id="2" name="Pole tekstowe 5">
            <a:extLst>
              <a:ext uri="{FF2B5EF4-FFF2-40B4-BE49-F238E27FC236}">
                <a16:creationId xmlns:a16="http://schemas.microsoft.com/office/drawing/2014/main" id="{63202868-21CC-D39A-244C-7B912463379F}"/>
              </a:ext>
            </a:extLst>
          </p:cNvPr>
          <p:cNvSpPr txBox="1"/>
          <p:nvPr/>
        </p:nvSpPr>
        <p:spPr>
          <a:xfrm>
            <a:off x="2479590" y="987812"/>
            <a:ext cx="5807675" cy="6202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1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SZKOLENIE OBRONNE DOSKONALĄCE PK. „BRDA 24”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 terminie </a:t>
            </a: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16-17.10.2024 r.</a:t>
            </a:r>
            <a:r>
              <a:rPr lang="pl-PL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odbyło się gminne ćwiczenie obronne doskonalące </a:t>
            </a:r>
            <a:r>
              <a:rPr lang="pl-PL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pk</a:t>
            </a:r>
            <a:r>
              <a:rPr lang="pl-PL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„BRDA 24” we współpracy z PCZK w Tucholi oraz jednostkami OSP z terenu Gminy Lubiewo. Zwołano posiedzenie </a:t>
            </a: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Gminnego Zespołu Zarządzania Kryzysowego, uruchomiono Stały Dyżur Wójta Gminy Lubiewo wraz z Stałymi Dyżurami jednostek organizacyjnych oraz uruchomiono i rozwinięto Akcję Kurierską </a:t>
            </a:r>
            <a:r>
              <a:rPr lang="pl-PL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/kurierzy UGL dostarczyli 6 kart powołania do Sołtysów Sołectw: Bysław, Płazowo, Bysławek, Minikowo, Sucha, Cierplewo/</a:t>
            </a:r>
            <a:endParaRPr lang="pl-PL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Głównym celem szkolenia </a:t>
            </a:r>
            <a:r>
              <a:rPr lang="pl-PL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było zgrywanie elementów systemu kierowania UG w Lubiewie, doskonalenie osób kierujących AK, doskonalenie działania stałego dyżuru, sprawdzanie wszystkich dostępnych kanałów łączności tj.: radiowej, telefonicznej, mailowej i faksowej, sprawdzanie systemu ostrzegania i alarmowania ludności oraz gotowość punktu kontaktowego HNS do realizacji epizodu związanego z zabezpieczeniem sojuszniczych sił wzmocnienia (SWW) w ramach wsparcia państwa gospodarza (HNS)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Uwagi i wnioski</a:t>
            </a:r>
            <a:r>
              <a:rPr lang="pl-PL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zakup 2 radiotelefonów przenośnych dla kurierów UGL                   w celu poszerzenia kanałów łączności o siec radiową, na wypadek gdyby zawiodła sieć telefoniczna i elektroniczna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1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433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E0522-1BE0-F8BB-2490-0920D01E3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C85AF30B-5A7B-D978-7DE9-B9E553FF3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9547" y="392504"/>
            <a:ext cx="7364626" cy="595308"/>
          </a:xfrm>
        </p:spPr>
        <p:txBody>
          <a:bodyPr>
            <a:normAutofit/>
          </a:bodyPr>
          <a:lstStyle/>
          <a:p>
            <a:pPr algn="l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Urząd Gminy w Lubiewie. Odprawa roczna. 17.02.2025 r. godz. 9.00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B735C88-55C5-5469-C673-4140D2CCB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2082" y="307491"/>
            <a:ext cx="1157994" cy="136064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51DD645-D019-25BF-5451-B420A6785356}"/>
              </a:ext>
            </a:extLst>
          </p:cNvPr>
          <p:cNvSpPr txBox="1"/>
          <p:nvPr/>
        </p:nvSpPr>
        <p:spPr>
          <a:xfrm>
            <a:off x="1993558" y="1747917"/>
            <a:ext cx="7199869" cy="354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POZOSTAŁE SZKOLENIA OBRONNE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trening- 2 razy w tygodniu w poniedziałki i czwartki odbywa się ćwiczenie praktyczne polegające na sprawdzaniu łączności radiowej na kanale zarządzania w sieci radiowej Starosty Tucholskiego;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pl-PL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pracownik ds. obronnych i zarządzania kryzysowego uczestniczył w szkoleniu profilaktycznym (25.11.2024 r.) organizowanym przez KPUW w Bydgoszczy nt. profilaktyki państwa i obywateli, w tym profilaktyki zagrożeń kontrwywiadowczych oraz ochrony informacyjnej z elementami </a:t>
            </a:r>
            <a:r>
              <a:rPr lang="pl-PL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cyberbezpieczeństwa</a:t>
            </a:r>
            <a:r>
              <a:rPr lang="pl-PL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pl-PL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szkolenie w WCR w Bydgoszczy w dniu 20.12.2024 r. z zakresu dostarczania dokumentów powołania w trybie akcji kurierskiej administracji publicznej.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pl-PL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361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39547" y="392504"/>
            <a:ext cx="7364626" cy="595308"/>
          </a:xfrm>
        </p:spPr>
        <p:txBody>
          <a:bodyPr>
            <a:normAutofit/>
          </a:bodyPr>
          <a:lstStyle/>
          <a:p>
            <a:pPr algn="l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Urząd Gminy w Lubiewie. Odprawa roczna. 17.02.2025 r. godz. 9.00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2082" y="307491"/>
            <a:ext cx="1157994" cy="136064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059461" y="1668134"/>
            <a:ext cx="6573793" cy="5444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Pomoc obywatelom Ukrainy</a:t>
            </a:r>
          </a:p>
          <a:p>
            <a:pPr>
              <a:lnSpc>
                <a:spcPct val="150000"/>
              </a:lnSpc>
            </a:pP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czerwcu 2024 r. wygaszono 3 kwatery prywatne, w których przebywali obywatele Ukrainy.</a:t>
            </a:r>
          </a:p>
          <a:p>
            <a:pPr>
              <a:lnSpc>
                <a:spcPct val="150000"/>
              </a:lnSpc>
            </a:pPr>
            <a:endParaRPr lang="pl-P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wrześniu 2024 r. wygaszono obiekt zbiorowego zakwaterowania uchodźców - obiekt komercyjny w Bysławiu- Hostel „Śpioch”</a:t>
            </a:r>
          </a:p>
          <a:p>
            <a:pPr lvl="0">
              <a:lnSpc>
                <a:spcPct val="150000"/>
              </a:lnSpc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2024 r. Wojewoda przekazał środki z Funduszu Pomocy na pokrycie kosztów zakwaterowania i wyżywienia obywateli Ukrainy w kwocie: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195 532,50 zł</a:t>
            </a:r>
          </a:p>
          <a:p>
            <a:pPr lvl="0">
              <a:lnSpc>
                <a:spcPct val="150000"/>
              </a:lnSpc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Łączna kwota w latach 2022 - 2024 -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1 751 285,00 zł</a:t>
            </a:r>
          </a:p>
          <a:p>
            <a:pPr lvl="0">
              <a:lnSpc>
                <a:spcPct val="150000"/>
              </a:lnSpc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pl-P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533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D241D-F06D-A4D7-10D6-2F475D70C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99C4FD59-C67C-CF8C-5344-5C1C52E3B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9547" y="392504"/>
            <a:ext cx="7364626" cy="595308"/>
          </a:xfrm>
        </p:spPr>
        <p:txBody>
          <a:bodyPr>
            <a:normAutofit/>
          </a:bodyPr>
          <a:lstStyle/>
          <a:p>
            <a:pPr algn="l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Urząd Gminy w Lubiewie. Odprawa roczna. 17.02.2025 r. godz. 9.00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37E7FC8-F698-CD0C-26D0-72E04125D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2082" y="307491"/>
            <a:ext cx="1157994" cy="1360643"/>
          </a:xfrm>
          <a:prstGeom prst="rect">
            <a:avLst/>
          </a:prstGeom>
        </p:spPr>
      </p:pic>
      <p:pic>
        <p:nvPicPr>
          <p:cNvPr id="1026" name="Picture 2" descr="Zdjęcie do GMINA LUBIEWO DLA POWODZIAN">
            <a:extLst>
              <a:ext uri="{FF2B5EF4-FFF2-40B4-BE49-F238E27FC236}">
                <a16:creationId xmlns:a16="http://schemas.microsoft.com/office/drawing/2014/main" id="{4A59FA22-7D0A-5282-D18B-04EBBB776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72" y="987812"/>
            <a:ext cx="3992777" cy="229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EED96AF-4A06-89DE-1A3C-D35CD338DEEB}"/>
              </a:ext>
            </a:extLst>
          </p:cNvPr>
          <p:cNvSpPr txBox="1"/>
          <p:nvPr/>
        </p:nvSpPr>
        <p:spPr>
          <a:xfrm>
            <a:off x="324818" y="4134562"/>
            <a:ext cx="10116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Uruchomiono punkt zbiórki dla powodzian w BCKiP- zebrano około 2 ton szeroko rozumianej pomocy</a:t>
            </a:r>
          </a:p>
          <a:p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Zorganizowano 4 transporty sianokiszonki, siana oraz słomy dla poszkodowanych rolników (ł</a:t>
            </a:r>
            <a:r>
              <a:rPr lang="pl-PL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ącznie zebrano: 21 beli siana, 54 bele słomy oraz 75 beli sianokiszonki). Transporty trafiły do powiatu kłodzkiego i nyskiego.</a:t>
            </a:r>
          </a:p>
          <a:p>
            <a:pPr marL="285750" indent="-285750">
              <a:buFontTx/>
              <a:buChar char="-"/>
            </a:pP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Dziękujemy rolnikom, sołtysom i darczyńcom za pomoc w organizacji zbiórki</a:t>
            </a:r>
          </a:p>
          <a:p>
            <a:pPr marL="285750" indent="-285750">
              <a:buFontTx/>
              <a:buChar char="-"/>
            </a:pPr>
            <a:endParaRPr lang="pl-PL" dirty="0"/>
          </a:p>
        </p:txBody>
      </p:sp>
      <p:pic>
        <p:nvPicPr>
          <p:cNvPr id="1028" name="Picture 4" descr="Rolnicy z Gminy Lubiewo wsparli poszkodowanych rolnik&amp;oacute;w w powodzi 8">
            <a:extLst>
              <a:ext uri="{FF2B5EF4-FFF2-40B4-BE49-F238E27FC236}">
                <a16:creationId xmlns:a16="http://schemas.microsoft.com/office/drawing/2014/main" id="{B183822D-932D-23C4-75D6-4BAAEF2E1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278" y="1843504"/>
            <a:ext cx="3164360" cy="199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091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07741" y="627691"/>
            <a:ext cx="7364626" cy="595308"/>
          </a:xfrm>
        </p:spPr>
        <p:txBody>
          <a:bodyPr>
            <a:normAutofit/>
          </a:bodyPr>
          <a:lstStyle/>
          <a:p>
            <a:pPr algn="l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Urząd Gminy w Lubiewie. Odprawa roczna. 17.02.2025 r. godz. 9.00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2082" y="307491"/>
            <a:ext cx="1157994" cy="1360643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276865" y="1543199"/>
            <a:ext cx="8880389" cy="383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l-PL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OMÓWIENIE DZIAŁAŃ NA 2025 r.: /sprawy obronne/</a:t>
            </a:r>
          </a:p>
          <a:p>
            <a:pPr lvl="0" algn="just">
              <a:lnSpc>
                <a:spcPct val="150000"/>
              </a:lnSpc>
            </a:pPr>
            <a:r>
              <a:rPr lang="pl-PL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Opracowano:</a:t>
            </a:r>
          </a:p>
          <a:p>
            <a:pPr marL="285750" lvl="0" indent="-285750" algn="just">
              <a:lnSpc>
                <a:spcPct val="150000"/>
              </a:lnSpc>
              <a:buFontTx/>
              <a:buChar char="-"/>
            </a:pP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Plan działania Wójta Gminy Lubiewo w zakresie realizacji zadań obronnych na terenie Gminy Lubiewo na 2025 r. </a:t>
            </a:r>
          </a:p>
          <a:p>
            <a:pPr marL="285750" lvl="0" indent="-285750" algn="just">
              <a:lnSpc>
                <a:spcPct val="150000"/>
              </a:lnSpc>
              <a:buFontTx/>
              <a:buChar char="-"/>
            </a:pP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Plan szkolenia obronnego Gminy Lubiewo na 2025 r. </a:t>
            </a:r>
            <a:r>
              <a:rPr lang="pl-PL" sz="1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/szkolenie Stałego Dyżuru, Zespołu Akcji kurierskiej, punktu HNS, udział w Powiatowym treningach obronnych i powiatowej grze decyzyjnej </a:t>
            </a:r>
            <a:r>
              <a:rPr lang="pl-PL" sz="1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pk</a:t>
            </a:r>
            <a:r>
              <a:rPr lang="pl-PL" sz="1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„Karta 25” na temat procedur uruchamiania i przekazywania zadań operacyjnych/</a:t>
            </a:r>
          </a:p>
          <a:p>
            <a:pPr marL="285750" lvl="0" indent="-285750" algn="just">
              <a:lnSpc>
                <a:spcPct val="150000"/>
              </a:lnSpc>
              <a:buFontTx/>
              <a:buChar char="-"/>
            </a:pP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Plan kontroli wykonywanych zadań obronnych w jednostkach organizacyjnych gminy Lubiewo na 2025 rok. </a:t>
            </a:r>
            <a:r>
              <a:rPr lang="pl-PL" sz="1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/Kontrolę zaplanowano w IV kwartale 2025 r. w Zakładzie Komunalnym Gminy Lubiewo/ </a:t>
            </a:r>
          </a:p>
          <a:p>
            <a:pPr lvl="0" algn="just">
              <a:lnSpc>
                <a:spcPct val="150000"/>
              </a:lnSpc>
            </a:pPr>
            <a:endParaRPr lang="pl-PL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C80B6AB-6B33-2EED-8EEE-D750DF19D35E}"/>
              </a:ext>
            </a:extLst>
          </p:cNvPr>
          <p:cNvSpPr txBox="1"/>
          <p:nvPr/>
        </p:nvSpPr>
        <p:spPr>
          <a:xfrm>
            <a:off x="992082" y="5376941"/>
            <a:ext cx="7929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Aktualizacja lub opracowanie od nowa dokumentacji, planów obronnych, obrony cywilnej, ochrony ludności i zarzadzania kryzysowego zgodnie z obowiązującymi uregulowaniami prawnymi-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39547" y="392504"/>
            <a:ext cx="7364626" cy="595308"/>
          </a:xfrm>
        </p:spPr>
        <p:txBody>
          <a:bodyPr>
            <a:normAutofit/>
          </a:bodyPr>
          <a:lstStyle/>
          <a:p>
            <a:pPr algn="l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Urząd Gminy w Lubiewie. Odprawa roczna. 17.02.2025 r. godz. 9.00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2082" y="307491"/>
            <a:ext cx="1157994" cy="1360643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891481" y="2171407"/>
            <a:ext cx="6219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/>
              <a:t>Cel narady:</a:t>
            </a:r>
          </a:p>
          <a:p>
            <a:endParaRPr lang="pl-PL" dirty="0"/>
          </a:p>
          <a:p>
            <a:pPr marL="342900" indent="-342900">
              <a:buAutoNum type="arabicPeriod"/>
            </a:pPr>
            <a:r>
              <a:rPr lang="pl-PL" dirty="0"/>
              <a:t>Podsumowanie i ocena zadań z </a:t>
            </a:r>
            <a:r>
              <a:rPr lang="pl-PL" sz="1800" dirty="0"/>
              <a:t>zakresu spraw obronnych, wojskowych i zarządzania kryzysowego </a:t>
            </a:r>
            <a:r>
              <a:rPr lang="pl-PL" dirty="0"/>
              <a:t>zrealizowanych w </a:t>
            </a:r>
            <a:r>
              <a:rPr lang="pl-PL" b="1" u="sng" dirty="0"/>
              <a:t>2024 r.</a:t>
            </a:r>
          </a:p>
          <a:p>
            <a:pPr marL="342900" indent="-342900">
              <a:buAutoNum type="arabicPeriod"/>
            </a:pPr>
            <a:endParaRPr lang="pl-PL" b="1" u="sng" dirty="0"/>
          </a:p>
          <a:p>
            <a:pPr marL="342900" indent="-342900">
              <a:buAutoNum type="arabicPeriod"/>
            </a:pPr>
            <a:r>
              <a:rPr lang="pl-PL" dirty="0"/>
              <a:t>Omówienie działań na </a:t>
            </a:r>
            <a:r>
              <a:rPr lang="pl-PL" b="1" u="sng" dirty="0"/>
              <a:t>2025 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39547" y="392504"/>
            <a:ext cx="7364626" cy="595308"/>
          </a:xfrm>
        </p:spPr>
        <p:txBody>
          <a:bodyPr>
            <a:normAutofit/>
          </a:bodyPr>
          <a:lstStyle/>
          <a:p>
            <a:pPr algn="l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Urząd Gminy w Lubiewie. Odprawa roczna. 17.02.2025 r. godz. 9.00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2082" y="307491"/>
            <a:ext cx="1157994" cy="136064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71079" y="1528817"/>
            <a:ext cx="840053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l-P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dniu 01.01.2025 r. weszła w życie Ustawa z dnia 5.12.2024 r. o ochronie ludności </a:t>
            </a:r>
          </a:p>
          <a:p>
            <a:pPr lvl="0" algn="ctr">
              <a:lnSpc>
                <a:spcPct val="150000"/>
              </a:lnSpc>
            </a:pPr>
            <a:r>
              <a:rPr lang="pl-P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obronie cywilnej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dirty="0"/>
            </a:br>
            <a:r>
              <a:rPr lang="pl-PL" b="1" u="sng" dirty="0"/>
              <a:t>Ustawa określa: 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pl-PL" sz="1200" dirty="0"/>
              <a:t>zadania ochrony ludności i obrony cywilnej, /</a:t>
            </a:r>
            <a:r>
              <a:rPr lang="pl-PL" sz="1200" dirty="0">
                <a:solidFill>
                  <a:srgbClr val="FF0000"/>
                </a:solidFill>
              </a:rPr>
              <a:t>na wójtów i rady gmin zostało nałożonych 25 zadań</a:t>
            </a:r>
            <a:r>
              <a:rPr lang="pl-PL" sz="1200" dirty="0"/>
              <a:t>/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pl-PL" sz="1200" dirty="0"/>
              <a:t>organy i podmioty realizujące zadania, /</a:t>
            </a:r>
            <a:r>
              <a:rPr lang="pl-PL" sz="1200" dirty="0">
                <a:solidFill>
                  <a:srgbClr val="FF0000"/>
                </a:solidFill>
              </a:rPr>
              <a:t>terytorialnym </a:t>
            </a:r>
            <a:r>
              <a:rPr lang="pl-PL" sz="1200" u="sng" dirty="0">
                <a:solidFill>
                  <a:srgbClr val="FF0000"/>
                </a:solidFill>
              </a:rPr>
              <a:t>organem</a:t>
            </a:r>
            <a:r>
              <a:rPr lang="pl-PL" sz="1200" dirty="0">
                <a:solidFill>
                  <a:srgbClr val="FF0000"/>
                </a:solidFill>
              </a:rPr>
              <a:t> ochrony ludności jest </a:t>
            </a:r>
            <a:r>
              <a:rPr lang="pl-PL" sz="1200" u="sng" dirty="0">
                <a:solidFill>
                  <a:srgbClr val="FF0000"/>
                </a:solidFill>
              </a:rPr>
              <a:t>wójt</a:t>
            </a:r>
            <a:r>
              <a:rPr lang="pl-PL" sz="1200" dirty="0"/>
              <a:t>, na szczeblu gminnym </a:t>
            </a:r>
            <a:r>
              <a:rPr lang="pl-PL" sz="1200" u="sng" dirty="0">
                <a:solidFill>
                  <a:srgbClr val="FF0000"/>
                </a:solidFill>
              </a:rPr>
              <a:t>podmiotami</a:t>
            </a:r>
            <a:r>
              <a:rPr lang="pl-PL" sz="1200" dirty="0">
                <a:solidFill>
                  <a:srgbClr val="FF0000"/>
                </a:solidFill>
              </a:rPr>
              <a:t> ochrony ludności są </a:t>
            </a:r>
            <a:r>
              <a:rPr lang="pl-PL" sz="1200" u="sng" dirty="0">
                <a:solidFill>
                  <a:srgbClr val="FF0000"/>
                </a:solidFill>
              </a:rPr>
              <a:t>ochotnicze straże pożarne a także inne podmioty wyznaczone przez wójta np. </a:t>
            </a:r>
            <a:r>
              <a:rPr lang="pl-PL" sz="1200" dirty="0">
                <a:solidFill>
                  <a:srgbClr val="FF0000"/>
                </a:solidFill>
              </a:rPr>
              <a:t>zakład komunalny, organizacje pozarządowe, przedsiębiorcy, uznanie za podmiot ochrony ludności następuję w drodze decyzji administracyjnej</a:t>
            </a:r>
            <a:r>
              <a:rPr lang="pl-PL" sz="1200" dirty="0"/>
              <a:t>/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pl-PL" sz="1200" dirty="0"/>
              <a:t>zasady planowania ochrony ludności i obrony cywilnej, 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pl-PL" sz="1200" dirty="0"/>
              <a:t>zasady funkcjonowania systemów wykrywania zagrożeń oraz powiadamiania, ostrzegania i alarmowania o zagrożeniach, 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pl-PL" sz="1200" dirty="0"/>
              <a:t>zasady użytkowania i ewidencjonowania oraz warunki techniczne obiektów zbiorowej ochrony, 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pl-PL" sz="1200" dirty="0"/>
              <a:t>zasady funkcjonowania i organizację obrony cywilnej oraz sposób powoływania personelu do obrony cywilnej, 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pl-PL" sz="1200" dirty="0"/>
              <a:t>finansowanie ochrony ludności i obrony cywilnej. </a:t>
            </a:r>
          </a:p>
          <a:p>
            <a:pPr lvl="0">
              <a:lnSpc>
                <a:spcPct val="150000"/>
              </a:lnSpc>
            </a:pPr>
            <a:endParaRPr lang="pl-PL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39547" y="392504"/>
            <a:ext cx="7364626" cy="595308"/>
          </a:xfrm>
        </p:spPr>
        <p:txBody>
          <a:bodyPr>
            <a:normAutofit/>
          </a:bodyPr>
          <a:lstStyle/>
          <a:p>
            <a:pPr algn="l"/>
            <a:r>
              <a:rPr lang="pl-P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Urząd Gminy w Lubiewie. Odprawa roczna. 17.02.2025 r. godz. 9.00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2082" y="307491"/>
            <a:ext cx="1157994" cy="1360643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446447" y="1382233"/>
            <a:ext cx="662312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Ochrona ludności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system, który składa się z 3 elementów: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Organu ochrony ludności, który wykonuje zadania mające na celu zapewnienie bezpieczeństwa mieszkańcom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Podmiotów ochrony ludności, które również wykonują ww. zadanie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Zasobów ochrony ludności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Ochrona ludności realizowana jest w czasie pokoju.</a:t>
            </a:r>
          </a:p>
          <a:p>
            <a:pPr algn="just">
              <a:lnSpc>
                <a:spcPct val="150000"/>
              </a:lnSpc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chwilą wprowadzenia stanu wojennego i w czasie wojny ochrona ludności staje się </a:t>
            </a:r>
            <a:r>
              <a:rPr lang="pl-PL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obroną cywilną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39547" y="392504"/>
            <a:ext cx="7364626" cy="595308"/>
          </a:xfrm>
        </p:spPr>
        <p:txBody>
          <a:bodyPr>
            <a:normAutofit/>
          </a:bodyPr>
          <a:lstStyle/>
          <a:p>
            <a:pPr algn="l"/>
            <a:r>
              <a:rPr lang="pl-P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Urząd Gminy w Lubiewie. Odprawa roczna. 17.02.2025 r. godz. 9.00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2082" y="307491"/>
            <a:ext cx="1157994" cy="1360643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446447" y="1095155"/>
            <a:ext cx="80159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Tworzenie i utrzymanie zasobów ochrony ludności- art. 33 ustawy</a:t>
            </a:r>
          </a:p>
          <a:p>
            <a:pPr algn="just">
              <a:lnSpc>
                <a:spcPct val="150000"/>
              </a:lnSpc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Wójt/ Burmistrz/, starosta oraz wojewoda tworzą  i utrzymują zasoby ochrony ludności niezbędne do udzielania pomocy doraźnej i humanitarnej, przez co najmniej </a:t>
            </a:r>
            <a:r>
              <a:rPr lang="pl-PL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dni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trwania zagrożenia w zakresie: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dostępu do wody i żywności,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zapewnienia dostępu do produktów leczniczych i udzielania pierwszej pomocy, kwalifikowanej pierwszej pomocy oraz świadczeń opieki zdrowotnej,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wsparcia realizacji zadań ratowniczych,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zapewnienia powiadamiania, ostrzegania i alarmowania ludności,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zapewnienia bezpieczeństwa i porządku publicznego,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zapewnienia łączności z organami ochrony ludności i podmiotami ochrony ludności,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funkcjonowania obiektów zbiorowej ochrony.</a:t>
            </a:r>
          </a:p>
          <a:p>
            <a:pPr algn="just">
              <a:lnSpc>
                <a:spcPct val="150000"/>
              </a:lnSpc>
            </a:pP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terminie 12 m-</a:t>
            </a:r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dnia wejścia w życie ustawy zostanie uruchomiona </a:t>
            </a:r>
          </a:p>
          <a:p>
            <a:pPr algn="just">
              <a:lnSpc>
                <a:spcPct val="150000"/>
              </a:lnSpc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Centralna Ewidencja Zasobów Ochrony Ludności i Obrony Cywilnej</a:t>
            </a:r>
          </a:p>
        </p:txBody>
      </p:sp>
    </p:spTree>
    <p:extLst>
      <p:ext uri="{BB962C8B-B14F-4D97-AF65-F5344CB8AC3E}">
        <p14:creationId xmlns:p14="http://schemas.microsoft.com/office/powerpoint/2010/main" val="2614087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39547" y="392504"/>
            <a:ext cx="7364626" cy="595308"/>
          </a:xfrm>
        </p:spPr>
        <p:txBody>
          <a:bodyPr>
            <a:normAutofit/>
          </a:bodyPr>
          <a:lstStyle/>
          <a:p>
            <a:pPr algn="l"/>
            <a:r>
              <a:rPr lang="pl-P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Urząd Gminy w Lubiewie. Odprawa roczna. 17.02.2025 r. godz. 9.00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2082" y="307491"/>
            <a:ext cx="1157994" cy="1360643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446447" y="1095154"/>
            <a:ext cx="813294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</a:t>
            </a:r>
            <a:r>
              <a:rPr lang="pl-PL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38 </a:t>
            </a: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organy ochrony ludności (wójt/ burmistrz, starosta, wojewoda) w terminie 12 m-</a:t>
            </a:r>
            <a:r>
              <a:rPr lang="pl-PL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</a:t>
            </a: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dnia wejścia w życie ustawy przygotowują 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plany ewakuacji ludności;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wyciągi z Centralnej Ewidencji Zasobów;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wykazy zapasowych ujęć wody lub sposoby dostarczania wody w przypadku uszkodzenia wodociągu;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wykazy źródeł energii;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lokalizację magazynów zasobów ochrony ludności, czyli miejsca w których będzie składowana żywność oraz woda dla ludności na co najmniej 3 dni;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miejsca udzielania pomocy humanitarnej;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procedury występowania o udzielanie pomocy humanitarnej i pomocy doraźnej oraz sposobu udzielania tej pomocy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art. 45 do dnia 31.12.2026 r. należy sporządzić </a:t>
            </a:r>
            <a:r>
              <a:rPr lang="pl-PL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ochrony dóbr kultury na czas wojny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404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39547" y="392504"/>
            <a:ext cx="7364626" cy="595308"/>
          </a:xfrm>
        </p:spPr>
        <p:txBody>
          <a:bodyPr>
            <a:normAutofit/>
          </a:bodyPr>
          <a:lstStyle/>
          <a:p>
            <a:pPr algn="l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Urząd Gminy w Lubiewie. Odprawa roczna. 17.02.2025 r. godz. 9.00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2082" y="307491"/>
            <a:ext cx="1157994" cy="136064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571079" y="2330230"/>
            <a:ext cx="7552661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terminie 3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ogłoszenia ustawy ma wejść </a:t>
            </a:r>
          </a:p>
          <a:p>
            <a:pPr algn="ctr">
              <a:lnSpc>
                <a:spcPct val="150000"/>
              </a:lnSpc>
            </a:pP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Krajowy Program Ochrony Ludności i Obrony Cywilnej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39547" y="392504"/>
            <a:ext cx="7364626" cy="595308"/>
          </a:xfrm>
        </p:spPr>
        <p:txBody>
          <a:bodyPr>
            <a:normAutofit/>
          </a:bodyPr>
          <a:lstStyle/>
          <a:p>
            <a:pPr algn="l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Urząd Gminy w Lubiewie. Odprawa roczna. 17.02.2025 r. godz. 9.00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2082" y="307491"/>
            <a:ext cx="1157994" cy="1360643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639331" y="2067697"/>
            <a:ext cx="7900085" cy="3782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OMÓWIENIE DZIAŁAŃ NA 2025 r.: /sprawy obronne/</a:t>
            </a:r>
          </a:p>
          <a:p>
            <a:pPr lvl="0" algn="ctr">
              <a:lnSpc>
                <a:spcPct val="150000"/>
              </a:lnSpc>
            </a:pPr>
            <a:endParaRPr lang="pl-PL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Kwalifikacja wojskowa </a:t>
            </a:r>
            <a:r>
              <a:rPr lang="pl-PL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dla Gminy Lubiewo planowana jest w terminie                        </a:t>
            </a: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od</a:t>
            </a:r>
            <a:r>
              <a:rPr lang="pl-PL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kwietnia 2025 r.</a:t>
            </a:r>
          </a:p>
          <a:p>
            <a:pPr lvl="0" algn="ctr"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przygotowanym rejestrem do kwalifikacji wojskowej  w 2025 r. powinno stawić się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 mężczyzn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rocznika podstawowego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(ur. w 2006 r.),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kobiety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                           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mężczyzn z roczników starszych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którzy nie mają uregulowanego stosunku do służby wojskowej.</a:t>
            </a:r>
          </a:p>
          <a:p>
            <a:pPr lvl="0" algn="ctr">
              <a:lnSpc>
                <a:spcPct val="150000"/>
              </a:lnSpc>
            </a:pPr>
            <a:endPara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39547" y="392504"/>
            <a:ext cx="7364626" cy="595308"/>
          </a:xfrm>
        </p:spPr>
        <p:txBody>
          <a:bodyPr>
            <a:normAutofit/>
          </a:bodyPr>
          <a:lstStyle/>
          <a:p>
            <a:pPr algn="l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Urząd Gminy w Lubiewie. Odprawa roczna. 17.02.2025 r. godz. 9.00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2082" y="307491"/>
            <a:ext cx="1157994" cy="1360643"/>
          </a:xfrm>
          <a:prstGeom prst="rect">
            <a:avLst/>
          </a:prstGeom>
        </p:spPr>
      </p:pic>
      <p:sp>
        <p:nvSpPr>
          <p:cNvPr id="2" name="Pole tekstowe 4">
            <a:extLst>
              <a:ext uri="{FF2B5EF4-FFF2-40B4-BE49-F238E27FC236}">
                <a16:creationId xmlns:a16="http://schemas.microsoft.com/office/drawing/2014/main" id="{7BC81801-39BB-9A93-3EA8-C49CD164D2E0}"/>
              </a:ext>
            </a:extLst>
          </p:cNvPr>
          <p:cNvSpPr txBox="1"/>
          <p:nvPr/>
        </p:nvSpPr>
        <p:spPr>
          <a:xfrm>
            <a:off x="4089038" y="918562"/>
            <a:ext cx="4802658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SZKOLIMY SIĘ</a:t>
            </a:r>
          </a:p>
          <a:p>
            <a:pPr lvl="0">
              <a:lnSpc>
                <a:spcPct val="150000"/>
              </a:lnSpc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pl-P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az 6" descr="Obraz zawierający tekst, zrzut ekranu, Ulotka, ubrani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0F5A4487-1568-26A5-B7AA-D2D8065F9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9196" y="1466335"/>
            <a:ext cx="3639684" cy="4786184"/>
          </a:xfrm>
          <a:prstGeom prst="rect">
            <a:avLst/>
          </a:prstGeom>
        </p:spPr>
      </p:pic>
      <p:sp>
        <p:nvSpPr>
          <p:cNvPr id="8" name="Pole tekstowe 4">
            <a:extLst>
              <a:ext uri="{FF2B5EF4-FFF2-40B4-BE49-F238E27FC236}">
                <a16:creationId xmlns:a16="http://schemas.microsoft.com/office/drawing/2014/main" id="{1721C879-257A-2B9E-1767-C0D8D25ACF98}"/>
              </a:ext>
            </a:extLst>
          </p:cNvPr>
          <p:cNvSpPr txBox="1"/>
          <p:nvPr/>
        </p:nvSpPr>
        <p:spPr>
          <a:xfrm>
            <a:off x="992082" y="6252519"/>
            <a:ext cx="10466171" cy="115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Źródło: OSP Lubiewo</a:t>
            </a:r>
          </a:p>
          <a:p>
            <a:pPr lvl="0">
              <a:lnSpc>
                <a:spcPct val="150000"/>
              </a:lnSpc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pl-P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39547" y="392504"/>
            <a:ext cx="7364626" cy="595308"/>
          </a:xfrm>
        </p:spPr>
        <p:txBody>
          <a:bodyPr>
            <a:normAutofit/>
          </a:bodyPr>
          <a:lstStyle/>
          <a:p>
            <a:pPr algn="l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Urząd Gminy w Lubiewie. Odprawa roczna. 17.02.2025 r. godz. 9.00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2082" y="307491"/>
            <a:ext cx="1157994" cy="1360643"/>
          </a:xfrm>
          <a:prstGeom prst="rect">
            <a:avLst/>
          </a:prstGeom>
        </p:spPr>
      </p:pic>
      <p:pic>
        <p:nvPicPr>
          <p:cNvPr id="6" name="Obraz 5" descr="Obraz zawierający na wolnym powietrzu, strażak, Odzież odblaskowa, Niebieskie kołnierzyki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DB66C3BB-6163-1262-7D40-C1AD342114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865"/>
          <a:stretch/>
        </p:blipFill>
        <p:spPr>
          <a:xfrm>
            <a:off x="2636108" y="1239766"/>
            <a:ext cx="5132173" cy="3546417"/>
          </a:xfrm>
          <a:prstGeom prst="rect">
            <a:avLst/>
          </a:prstGeom>
        </p:spPr>
      </p:pic>
      <p:sp>
        <p:nvSpPr>
          <p:cNvPr id="7" name="Pole tekstowe 4">
            <a:extLst>
              <a:ext uri="{FF2B5EF4-FFF2-40B4-BE49-F238E27FC236}">
                <a16:creationId xmlns:a16="http://schemas.microsoft.com/office/drawing/2014/main" id="{7A5521EA-B242-E46D-8D3C-57727B00C1B9}"/>
              </a:ext>
            </a:extLst>
          </p:cNvPr>
          <p:cNvSpPr txBox="1"/>
          <p:nvPr/>
        </p:nvSpPr>
        <p:spPr>
          <a:xfrm>
            <a:off x="862914" y="5140411"/>
            <a:ext cx="1608437" cy="115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Źródło: OSP Bysław.</a:t>
            </a:r>
          </a:p>
          <a:p>
            <a:pPr lvl="0">
              <a:lnSpc>
                <a:spcPct val="150000"/>
              </a:lnSpc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pl-P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39547" y="392504"/>
            <a:ext cx="7364626" cy="595308"/>
          </a:xfrm>
        </p:spPr>
        <p:txBody>
          <a:bodyPr>
            <a:normAutofit/>
          </a:bodyPr>
          <a:lstStyle/>
          <a:p>
            <a:pPr algn="l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Urząd Gminy w Lubiewie. Odprawa roczna. 17.02.2025 r. godz. 9.00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2082" y="307491"/>
            <a:ext cx="1157994" cy="1360643"/>
          </a:xfrm>
          <a:prstGeom prst="rect">
            <a:avLst/>
          </a:prstGeom>
        </p:spPr>
      </p:pic>
      <p:pic>
        <p:nvPicPr>
          <p:cNvPr id="6" name="Obraz 5" descr="Obraz zawierający na wolnym powietrzu, strażak, drzewo, Niebieskie kołnierzyki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BCC4DB54-5393-EB34-D16C-CC75AAFDFF2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8079"/>
          <a:stretch/>
        </p:blipFill>
        <p:spPr>
          <a:xfrm>
            <a:off x="2553730" y="1359243"/>
            <a:ext cx="5675870" cy="3912973"/>
          </a:xfrm>
          <a:prstGeom prst="rect">
            <a:avLst/>
          </a:prstGeom>
        </p:spPr>
      </p:pic>
      <p:sp>
        <p:nvSpPr>
          <p:cNvPr id="7" name="Pole tekstowe 4">
            <a:extLst>
              <a:ext uri="{FF2B5EF4-FFF2-40B4-BE49-F238E27FC236}">
                <a16:creationId xmlns:a16="http://schemas.microsoft.com/office/drawing/2014/main" id="{DF8A719F-3C66-D6ED-4C7B-CC26CBB42440}"/>
              </a:ext>
            </a:extLst>
          </p:cNvPr>
          <p:cNvSpPr txBox="1"/>
          <p:nvPr/>
        </p:nvSpPr>
        <p:spPr>
          <a:xfrm>
            <a:off x="1345857" y="5498757"/>
            <a:ext cx="1608437" cy="115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Źródło: OSP Bysław.</a:t>
            </a:r>
          </a:p>
          <a:p>
            <a:pPr lvl="0">
              <a:lnSpc>
                <a:spcPct val="150000"/>
              </a:lnSpc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pl-P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39547" y="392504"/>
            <a:ext cx="7364626" cy="595308"/>
          </a:xfrm>
        </p:spPr>
        <p:txBody>
          <a:bodyPr>
            <a:normAutofit/>
          </a:bodyPr>
          <a:lstStyle/>
          <a:p>
            <a:pPr algn="l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Urząd Gminy w Lubiewie. Odprawa roczna. 17.02.2025 r. godz. 9.00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2082" y="307491"/>
            <a:ext cx="1157994" cy="1360643"/>
          </a:xfrm>
          <a:prstGeom prst="rect">
            <a:avLst/>
          </a:prstGeom>
        </p:spPr>
      </p:pic>
      <p:sp>
        <p:nvSpPr>
          <p:cNvPr id="7" name="Pole tekstowe 4">
            <a:extLst>
              <a:ext uri="{FF2B5EF4-FFF2-40B4-BE49-F238E27FC236}">
                <a16:creationId xmlns:a16="http://schemas.microsoft.com/office/drawing/2014/main" id="{BC29819F-AEDA-BE5E-467E-D29D82366414}"/>
              </a:ext>
            </a:extLst>
          </p:cNvPr>
          <p:cNvSpPr txBox="1"/>
          <p:nvPr/>
        </p:nvSpPr>
        <p:spPr>
          <a:xfrm>
            <a:off x="1419998" y="5031926"/>
            <a:ext cx="2245840" cy="115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Źródło: KP PSP Tuchola.</a:t>
            </a:r>
          </a:p>
          <a:p>
            <a:pPr lvl="0">
              <a:lnSpc>
                <a:spcPct val="150000"/>
              </a:lnSpc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pl-P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az 8" descr="Obraz zawierający ubrania, osoba, podłoga, obuwie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EF708595-770F-8720-5B2D-BB0C0FBEB6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073"/>
          <a:stretch/>
        </p:blipFill>
        <p:spPr>
          <a:xfrm>
            <a:off x="2591829" y="1414848"/>
            <a:ext cx="6416513" cy="34290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39547" y="392504"/>
            <a:ext cx="7364626" cy="595308"/>
          </a:xfrm>
        </p:spPr>
        <p:txBody>
          <a:bodyPr>
            <a:normAutofit/>
          </a:bodyPr>
          <a:lstStyle/>
          <a:p>
            <a:pPr algn="l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Urząd Gminy w Lubiewie. Odprawa roczna. 17.02.2025 r. godz. 9.00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2082" y="307491"/>
            <a:ext cx="1157994" cy="1360643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571079" y="1639549"/>
            <a:ext cx="7471719" cy="4541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l-P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Zrealizowano: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Uczestniczono w odprawie rocznej Powiatowego Zespołu Zarządzania Kryzysowego w Tucholi /06.02.2024/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Odprawę roczną z kierownikami zakładów pracy i pracownikami zajmującymi się tematyką spraw obronnych, obrony cywilnej i zarządzania kryzysowego /20.02.2024/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Uczestniczono w odprawie rocznej Komendy Powiatowej Policji w Tucholi</a:t>
            </a:r>
          </a:p>
          <a:p>
            <a:pPr algn="just">
              <a:lnSpc>
                <a:spcPct val="150000"/>
              </a:lnSpc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/29.02.2024/</a:t>
            </a:r>
            <a:endPara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Posiedzenie Gminnego Zespołu Zarządzania Kryzysowego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16-17.10.2024 r.  - ćwiczenie obronne </a:t>
            </a:r>
            <a:r>
              <a:rPr lang="pl-PL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„BRDA 24”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Uczestniczono w comiesięcznych naradach roboczych w PCZK w Tucholi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94266-626B-2364-BB69-2186C886C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D94C91AF-7C9D-36B6-081D-F5334261C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9547" y="392504"/>
            <a:ext cx="7364626" cy="595308"/>
          </a:xfrm>
        </p:spPr>
        <p:txBody>
          <a:bodyPr>
            <a:normAutofit/>
          </a:bodyPr>
          <a:lstStyle/>
          <a:p>
            <a:pPr algn="l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Urząd Gminy w Lubiewie. Odprawa roczna. 17.02.2025 r. godz. 9.00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81096BC-6DD1-E800-4214-7640E6EA3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2082" y="307491"/>
            <a:ext cx="1157994" cy="1360643"/>
          </a:xfrm>
          <a:prstGeom prst="rect">
            <a:avLst/>
          </a:prstGeom>
        </p:spPr>
      </p:pic>
      <p:sp>
        <p:nvSpPr>
          <p:cNvPr id="7" name="Pole tekstowe 4">
            <a:extLst>
              <a:ext uri="{FF2B5EF4-FFF2-40B4-BE49-F238E27FC236}">
                <a16:creationId xmlns:a16="http://schemas.microsoft.com/office/drawing/2014/main" id="{3ED57D65-5859-D13E-80D9-4243B2272EB2}"/>
              </a:ext>
            </a:extLst>
          </p:cNvPr>
          <p:cNvSpPr txBox="1"/>
          <p:nvPr/>
        </p:nvSpPr>
        <p:spPr>
          <a:xfrm>
            <a:off x="1156387" y="5707429"/>
            <a:ext cx="2245840" cy="115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Źródło: KP PSP Tuchola.</a:t>
            </a:r>
          </a:p>
          <a:p>
            <a:pPr lvl="0">
              <a:lnSpc>
                <a:spcPct val="150000"/>
              </a:lnSpc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pl-P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 descr="Obraz zawierający budynek, ubrania, osoba, na wolnym powietrzu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44095922-645A-6881-F2E7-8313D5FA0E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1" b="1564"/>
          <a:stretch/>
        </p:blipFill>
        <p:spPr>
          <a:xfrm>
            <a:off x="2570205" y="1210962"/>
            <a:ext cx="5914767" cy="375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7111E-61D8-B54A-2B58-C8BFEE729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1B20DBCE-6902-3D2C-C116-A6B8BBA19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9547" y="392504"/>
            <a:ext cx="7364626" cy="595308"/>
          </a:xfrm>
        </p:spPr>
        <p:txBody>
          <a:bodyPr>
            <a:normAutofit/>
          </a:bodyPr>
          <a:lstStyle/>
          <a:p>
            <a:pPr algn="l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Urząd Gminy w Lubiewie. Odprawa roczna. 17.02.2025 r. godz. 9.00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C5D0F22-9C63-2A0C-7EEE-FCAF0FFE7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2082" y="307491"/>
            <a:ext cx="1157994" cy="1360643"/>
          </a:xfrm>
          <a:prstGeom prst="rect">
            <a:avLst/>
          </a:prstGeom>
        </p:spPr>
      </p:pic>
      <p:pic>
        <p:nvPicPr>
          <p:cNvPr id="6" name="Obraz 5" descr="Obraz zawierający na wolnym powietrzu, niebo, strażak, Odzież odblaskow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E4EF3325-5F09-89E8-95BB-2E81F7F32E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765"/>
          <a:stretch/>
        </p:blipFill>
        <p:spPr>
          <a:xfrm>
            <a:off x="2265406" y="1230350"/>
            <a:ext cx="6227805" cy="4354904"/>
          </a:xfrm>
          <a:prstGeom prst="rect">
            <a:avLst/>
          </a:prstGeom>
        </p:spPr>
      </p:pic>
      <p:sp>
        <p:nvSpPr>
          <p:cNvPr id="7" name="Pole tekstowe 4">
            <a:extLst>
              <a:ext uri="{FF2B5EF4-FFF2-40B4-BE49-F238E27FC236}">
                <a16:creationId xmlns:a16="http://schemas.microsoft.com/office/drawing/2014/main" id="{33326946-6687-F6D6-BB53-F5426D42F7DD}"/>
              </a:ext>
            </a:extLst>
          </p:cNvPr>
          <p:cNvSpPr txBox="1"/>
          <p:nvPr/>
        </p:nvSpPr>
        <p:spPr>
          <a:xfrm>
            <a:off x="1461187" y="5707429"/>
            <a:ext cx="1608437" cy="115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Źródło: OSP Bysław.</a:t>
            </a:r>
          </a:p>
          <a:p>
            <a:pPr lvl="0">
              <a:lnSpc>
                <a:spcPct val="150000"/>
              </a:lnSpc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pl-P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755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39547" y="392504"/>
            <a:ext cx="7364626" cy="595308"/>
          </a:xfrm>
        </p:spPr>
        <p:txBody>
          <a:bodyPr>
            <a:normAutofit/>
          </a:bodyPr>
          <a:lstStyle/>
          <a:p>
            <a:pPr algn="l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Urząd Gminy w Lubiewie. Odprawa roczna. 17.02.2025 r. godz. 9.00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2082" y="307491"/>
            <a:ext cx="1157994" cy="1360643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339547" y="2992214"/>
            <a:ext cx="5107458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l-PL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Dziękuję za uwagę</a:t>
            </a:r>
          </a:p>
          <a:p>
            <a:pPr lvl="0" algn="ctr"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Magdalena Hoppe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39547" y="392504"/>
            <a:ext cx="7364626" cy="595308"/>
          </a:xfrm>
        </p:spPr>
        <p:txBody>
          <a:bodyPr>
            <a:normAutofit/>
          </a:bodyPr>
          <a:lstStyle/>
          <a:p>
            <a:pPr algn="l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Urząd Gminy w Lubiewie. Odprawa roczna. 17.02.2025 r. godz. 9.00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2082" y="307491"/>
            <a:ext cx="1157994" cy="1360643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992082" y="1190339"/>
            <a:ext cx="8594415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Doposażenie Magazynu Obrony Cywilnej w 2024 r.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- zakupiono: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*2 szt. akumulatorów do radiotelefonu centralki alarmowej- 540,50 zł - </a:t>
            </a:r>
            <a:r>
              <a:rPr lang="pl-P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/budżet UG w Lubiewie/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*  </a:t>
            </a:r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naprawa sterowania syreną alarmową w OSP Sucha – 1 014,75 zł - </a:t>
            </a:r>
            <a:r>
              <a:rPr lang="pl-P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/budżet UG w Lubiewie/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* pulpit sterowniczy systemu alarmowania – 15 375,00 zł – </a:t>
            </a:r>
            <a:r>
              <a:rPr lang="pl-PL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l-PL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umowa użyczenia nr 97</a:t>
            </a:r>
            <a:r>
              <a:rPr lang="pl-PL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przesunięcie                           z Magazynu Wojewódzkiego/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				    ------------------</a:t>
            </a:r>
          </a:p>
          <a:p>
            <a:pPr algn="just"/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			   				      16 930,25 zł</a:t>
            </a:r>
          </a:p>
          <a:p>
            <a:pPr algn="just"/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algn="just"/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39547" y="392504"/>
            <a:ext cx="7364626" cy="595308"/>
          </a:xfrm>
        </p:spPr>
        <p:txBody>
          <a:bodyPr>
            <a:normAutofit/>
          </a:bodyPr>
          <a:lstStyle/>
          <a:p>
            <a:pPr algn="l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Urząd Gminy w Lubiewie. Odprawa roczna. 17.02.2025 r. godz. 9.00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2082" y="307491"/>
            <a:ext cx="1157994" cy="1360643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869990" y="1668135"/>
            <a:ext cx="6540842" cy="5588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zadań z zakresu </a:t>
            </a:r>
            <a:r>
              <a:rPr lang="pl-PL" sz="16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spraw obronnych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odbywała się                                w oparciu o: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Działania Wójta Gminy Lubiewo w zakresie realizacji zadań obronnych na terenie Gminy Lubiewo na 2024 r.,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który opracowano na podstawie Planu Działania Wojewody Kujawsko-Pomorskiego w zakresie realizacji zadań obronnych na terenie województwa na 2024 rok. </a:t>
            </a:r>
            <a:r>
              <a:rPr lang="pl-PL" sz="12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/plan działania zrealizowano w całości/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szkolenia obronnego Gminy Lubiewo na 2024 r. </a:t>
            </a:r>
            <a:r>
              <a:rPr lang="pl-PL" sz="1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l-PL" sz="12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1200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zkolenia prowadzono zgodnie z przyjętym planem/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szkolenia obronnego Gminy Lubiewo na lata 2024-2026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kontroli problemowej wykonywania zadań obronnych w jednostkach organizacyjnych Gminy Lubiewo na 2024 r. </a:t>
            </a:r>
            <a:r>
              <a:rPr lang="pl-PL" sz="12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/kontrolowana jednostka- Gminny Ośrodek Pomocy Społecznej w Lubiewie- realizację zadań obronnych oceniono pozytywnie/</a:t>
            </a:r>
            <a:endParaRPr lang="pl-PL" sz="1600" i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39547" y="392504"/>
            <a:ext cx="7364626" cy="595308"/>
          </a:xfrm>
        </p:spPr>
        <p:txBody>
          <a:bodyPr>
            <a:normAutofit/>
          </a:bodyPr>
          <a:lstStyle/>
          <a:p>
            <a:pPr algn="l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Urząd Gminy w Lubiewie. Odprawa roczna. 17.02.2025 r. godz. 9.00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2082" y="307491"/>
            <a:ext cx="1157994" cy="1360643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446638" y="1298440"/>
            <a:ext cx="7364625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5300" algn="l"/>
                <a:tab pos="1701800" algn="l"/>
              </a:tabLst>
            </a:pPr>
            <a:r>
              <a:rPr kumimoji="0" lang="pl-PL" sz="1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Współpracowano  z: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5300" algn="l"/>
                <a:tab pos="1701800" algn="l"/>
              </a:tabLst>
            </a:pPr>
            <a:r>
              <a:rPr kumimoji="0" lang="pl-PL" sz="1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Wojewodą Kujawsko-Pomorskim (Wydziałem Bezpieczeństwa                             i Zarządzania Kryzysowego UW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5300" algn="l"/>
                <a:tab pos="1701800" algn="l"/>
              </a:tabLst>
            </a:pPr>
            <a:r>
              <a:rPr kumimoji="0" lang="pl-PL" sz="1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Bydgoszczy ) </a:t>
            </a:r>
            <a:endParaRPr kumimoji="0" lang="pl-PL" sz="1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5300" algn="l"/>
                <a:tab pos="1701800" algn="l"/>
              </a:tabLs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pl-PL" sz="1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Starostą Powiatu Tucholskiego (PCZK)</a:t>
            </a:r>
            <a:endParaRPr kumimoji="0" lang="pl-PL" sz="1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5300" algn="l"/>
                <a:tab pos="1701800" algn="l"/>
              </a:tabLst>
            </a:pPr>
            <a:r>
              <a:rPr kumimoji="0" lang="pl-PL" sz="1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Posterunkiem Policji w Cekcynie</a:t>
            </a:r>
            <a:endParaRPr kumimoji="0" lang="pl-PL" sz="1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5300" algn="l"/>
                <a:tab pos="1701800" algn="l"/>
              </a:tabLst>
            </a:pPr>
            <a:r>
              <a:rPr kumimoji="0" lang="pl-PL" sz="1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Prezesem Powiatowym ZOP ZOSP RP w Tucholi,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5300" algn="l"/>
                <a:tab pos="1701800" algn="l"/>
              </a:tabLst>
            </a:pPr>
            <a:r>
              <a:rPr kumimoji="0" lang="pl-PL" sz="18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pl-PL" sz="1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Komendantem ZOG ZOSP RP w Lubiewie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5300" algn="l"/>
                <a:tab pos="1701800" algn="l"/>
              </a:tabLst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Prezesem ZOG ZOSP RP w Lubiewie</a:t>
            </a:r>
            <a:endParaRPr kumimoji="0" lang="pl-PL" sz="1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5300" algn="l"/>
                <a:tab pos="1701800" algn="l"/>
              </a:tabLst>
            </a:pPr>
            <a:r>
              <a:rPr kumimoji="0" lang="pl-PL" sz="1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Wojskowym</a:t>
            </a:r>
            <a:r>
              <a:rPr kumimoji="0" lang="pl-PL" sz="18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Centrum Rekrutacji</a:t>
            </a:r>
            <a:r>
              <a:rPr kumimoji="0" lang="pl-PL" sz="1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Bydgoszczy</a:t>
            </a:r>
            <a:endParaRPr kumimoji="0" lang="pl-PL" sz="1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5300" algn="l"/>
                <a:tab pos="1701800" algn="l"/>
              </a:tabLst>
            </a:pPr>
            <a:r>
              <a:rPr kumimoji="0" lang="pl-PL" sz="1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Powiatową Stacja Sanitarno- Epidemiologiczną w Tucholi,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495300" algn="l"/>
                <a:tab pos="1701800" algn="l"/>
              </a:tabLst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Powiatowym Lekarzem Weterynarii w Tucholi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495300" algn="l"/>
                <a:tab pos="1701800" algn="l"/>
              </a:tabLst>
            </a:pPr>
            <a:r>
              <a:rPr kumimoji="0" lang="pl-PL" sz="1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NZOZ w Lubiewie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495300" algn="l"/>
                <a:tab pos="1701800" algn="l"/>
              </a:tabLst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Ośrodkiem Doskonalenia Służby Więziennej w Suchej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495300" algn="l"/>
                <a:tab pos="1701800" algn="l"/>
              </a:tabLst>
            </a:pPr>
            <a:r>
              <a:rPr kumimoji="0" lang="pl-PL" sz="18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1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Dyrektorami Szkół z terenu gminy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495300" algn="l"/>
                <a:tab pos="1701800" algn="l"/>
              </a:tabLst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Dyrektorem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B-CKiP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Gminy Lubiewo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495300" algn="l"/>
                <a:tab pos="1701800" algn="l"/>
              </a:tabLst>
            </a:pPr>
            <a:r>
              <a:rPr kumimoji="0" lang="pl-PL" sz="1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Kierownikiem</a:t>
            </a:r>
            <a:r>
              <a:rPr kumimoji="0" lang="pl-PL" sz="18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GOPS w Lubiewie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495300" algn="l"/>
                <a:tab pos="1701800" algn="l"/>
              </a:tabLst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Kierownikiem Zakładu Komunalnego Gminy Lubiewo</a:t>
            </a:r>
            <a:endParaRPr kumimoji="0" lang="pl-PL" sz="1800" b="0" i="0" u="none" strike="noStrike" cap="none" normalizeH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495300" algn="l"/>
                <a:tab pos="1701800" algn="l"/>
              </a:tabLst>
            </a:pPr>
            <a:endParaRPr kumimoji="0" lang="pl-PL" sz="1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39547" y="392504"/>
            <a:ext cx="7364626" cy="595308"/>
          </a:xfrm>
        </p:spPr>
        <p:txBody>
          <a:bodyPr>
            <a:normAutofit/>
          </a:bodyPr>
          <a:lstStyle/>
          <a:p>
            <a:pPr algn="l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Urząd Gminy w Lubiewie. Odprawa roczna. 17.02.2025 r. godz. 9.00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2082" y="307491"/>
            <a:ext cx="1157994" cy="1360643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150076" y="1243184"/>
            <a:ext cx="6219568" cy="5490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DOKUMENTACJA OBRONNA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Dokonano aktualizacji dokumentacji: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„Planu Akcji Kurierskiej”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Planu rozplakatowania obwieszczeń”</a:t>
            </a: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„Dokumentacji Stałego Dyżuru”</a:t>
            </a:r>
            <a:r>
              <a:rPr lang="pl-PL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</a:t>
            </a:r>
            <a:r>
              <a:rPr lang="pl-PL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Planu dystrybucji tabletek jodku potasu w przypadku zdarzeń radiacyjnych na terenie Gminy Lubiewo”</a:t>
            </a: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„Planu przygotowań podmiotów leczniczych Gminy Lubiewo na potrzeby obronne państwa”,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„Planu organizacji i funkcjonowania zastępczych miejsc szpitalnych na terenie Gminy Lubiewo”</a:t>
            </a:r>
            <a:endParaRPr lang="pl-PL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„Planu operacyjnego funkcjonowania Gminy Lubiewo w warunkach zewnętrznego zagrożenia bezpieczeństwa państwa i w czasie wojny”</a:t>
            </a: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Aktualizowano zadania na rzecz wojsk sojuszniczych wynikających                       z obowiązków państwa gospodarza (HNS)</a:t>
            </a:r>
            <a:endParaRPr lang="pl-PL" sz="11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tabLst>
                <a:tab pos="457200" algn="l"/>
              </a:tabLst>
            </a:pPr>
            <a:endParaRPr lang="pl-PL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48408-0CFE-821B-8044-69F941501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FC075237-6945-ABB3-17BD-57BE2A2E4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9547" y="392504"/>
            <a:ext cx="7364626" cy="595308"/>
          </a:xfrm>
        </p:spPr>
        <p:txBody>
          <a:bodyPr>
            <a:normAutofit/>
          </a:bodyPr>
          <a:lstStyle/>
          <a:p>
            <a:pPr algn="l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Urząd Gminy w Lubiewie. Odprawa roczna. 17.02.2025 r. godz. 9.00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441CBDD-7B6C-D4A7-7A25-2D264201B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2082" y="307491"/>
            <a:ext cx="1157994" cy="136064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2851D22-119B-7D6A-6A90-AD32C7B81187}"/>
              </a:ext>
            </a:extLst>
          </p:cNvPr>
          <p:cNvSpPr txBox="1"/>
          <p:nvPr/>
        </p:nvSpPr>
        <p:spPr>
          <a:xfrm>
            <a:off x="2150076" y="1668134"/>
            <a:ext cx="6219568" cy="498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Wprowadzono Zarządzenie nr </a:t>
            </a:r>
            <a:r>
              <a:rPr lang="pl-PL" sz="1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102/2024</a:t>
            </a:r>
            <a:r>
              <a:rPr lang="pl-PL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dnia </a:t>
            </a:r>
            <a:r>
              <a:rPr lang="pl-PL" sz="1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09.12.2024 r.</a:t>
            </a:r>
            <a:r>
              <a:rPr lang="pl-PL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sprawie organizacji i zasad działania gminnego systemu wczesnego ostrzegania oraz systemu wykrywania i alarmowania na terenie Gminy Lubiewo</a:t>
            </a:r>
          </a:p>
          <a:p>
            <a:pPr algn="ctr">
              <a:lnSpc>
                <a:spcPct val="150000"/>
              </a:lnSpc>
            </a:pPr>
            <a:endParaRPr lang="pl-PL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1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SWO</a:t>
            </a:r>
            <a:r>
              <a:rPr lang="pl-PL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System wczesnego ostrzegania – funkcjonuje w czasie pokoju w stanie stałej gotowości obronnej państwa</a:t>
            </a:r>
          </a:p>
          <a:p>
            <a:pPr algn="ctr">
              <a:lnSpc>
                <a:spcPct val="150000"/>
              </a:lnSpc>
            </a:pPr>
            <a:endParaRPr lang="pl-PL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1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SWA</a:t>
            </a:r>
            <a:r>
              <a:rPr lang="pl-PL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System wykrywania i alarmowania, organizuje się w czasie pokoju a wprowadza w wyższych stanach gotowości obronnej państwa lub po wprowadzeniu jednego ze stanów nadzwyczajnych, a także w przypadku wystąpienia katastrofy naturalnej, awarii technicznej lub działań terrorystycznych, mogących spowodować lub powodujących wystąpienie skażeń chemicznych, biologicznych lub promieniotwórczych na obszarze Gminy Lubiewo                  </a:t>
            </a:r>
            <a:endParaRPr lang="pl-PL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419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FEDDB-0804-8A85-C271-C951BA709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642558C1-85D6-3A35-20A1-DDAD056E3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9547" y="392504"/>
            <a:ext cx="7364626" cy="595308"/>
          </a:xfrm>
        </p:spPr>
        <p:txBody>
          <a:bodyPr>
            <a:normAutofit/>
          </a:bodyPr>
          <a:lstStyle/>
          <a:p>
            <a:pPr algn="l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Urząd Gminy w Lubiewie. Odprawa roczna. 17.02.2025 r. godz. 9.00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82F4A0B-8123-3579-9ABA-8442CF285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2082" y="307491"/>
            <a:ext cx="1157994" cy="136064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A1D3FF3-A675-2601-E54E-876A2E730050}"/>
              </a:ext>
            </a:extLst>
          </p:cNvPr>
          <p:cNvSpPr txBox="1"/>
          <p:nvPr/>
        </p:nvSpPr>
        <p:spPr>
          <a:xfrm>
            <a:off x="2487827" y="748913"/>
            <a:ext cx="7504670" cy="5789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pl-PL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SWO- organizuje się na potrzeby realizacji zadań związanych z informowaniem i ostrzeganiem ludności w sytuacjach zagrożenia występującego na obszarze gminy</a:t>
            </a:r>
          </a:p>
          <a:p>
            <a:pPr algn="ctr">
              <a:lnSpc>
                <a:spcPct val="150000"/>
              </a:lnSpc>
            </a:pPr>
            <a:endParaRPr lang="pl-PL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tabLst>
                <a:tab pos="457200" algn="l"/>
              </a:tabLst>
            </a:pPr>
            <a:r>
              <a:rPr lang="pl-PL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System wczesnego ostrzegania składa się z jednostek organizacyjnych, służb, inspekcji posiadających całodobową służbę dyżurną lub osoby dyżurne wyposażone w środki łączności. Należą do nich:</a:t>
            </a:r>
          </a:p>
          <a:p>
            <a:pPr marL="171450" lvl="0" indent="-171450" algn="just">
              <a:lnSpc>
                <a:spcPct val="150000"/>
              </a:lnSpc>
              <a:buFontTx/>
              <a:buChar char="-"/>
              <a:tabLst>
                <a:tab pos="457200" algn="l"/>
              </a:tabLst>
            </a:pPr>
            <a:r>
              <a:rPr lang="pl-PL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Posterunek Policji w Cekcynie</a:t>
            </a:r>
          </a:p>
          <a:p>
            <a:pPr marL="171450" lvl="0" indent="-171450" algn="just">
              <a:lnSpc>
                <a:spcPct val="150000"/>
              </a:lnSpc>
              <a:buFontTx/>
              <a:buChar char="-"/>
              <a:tabLst>
                <a:tab pos="457200" algn="l"/>
              </a:tabLst>
            </a:pPr>
            <a:r>
              <a:rPr lang="pl-PL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Jednostki Ochotniczej Straży Pożarnej z terenu gminy Lubiewo</a:t>
            </a:r>
          </a:p>
          <a:p>
            <a:pPr marL="171450" lvl="0" indent="-171450" algn="just">
              <a:lnSpc>
                <a:spcPct val="150000"/>
              </a:lnSpc>
              <a:buFontTx/>
              <a:buChar char="-"/>
              <a:tabLst>
                <a:tab pos="457200" algn="l"/>
              </a:tabLst>
            </a:pPr>
            <a:r>
              <a:rPr lang="pl-PL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NZOZ w Lubiewie</a:t>
            </a:r>
          </a:p>
          <a:p>
            <a:pPr lvl="0" algn="just">
              <a:lnSpc>
                <a:spcPct val="150000"/>
              </a:lnSpc>
              <a:tabLst>
                <a:tab pos="457200" algn="l"/>
              </a:tabLst>
            </a:pPr>
            <a:r>
              <a:rPr lang="pl-PL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Podmiotami współdziałającymi w ramach SWO na terenie gminy Lubiewo są:</a:t>
            </a:r>
          </a:p>
          <a:p>
            <a:pPr marL="171450" lvl="0" indent="-171450" algn="just">
              <a:lnSpc>
                <a:spcPct val="150000"/>
              </a:lnSpc>
              <a:buFontTx/>
              <a:buChar char="-"/>
              <a:tabLst>
                <a:tab pos="457200" algn="l"/>
              </a:tabLst>
            </a:pPr>
            <a:r>
              <a:rPr lang="pl-PL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Referat Ochrony Środowiska i Rolnictwa</a:t>
            </a:r>
          </a:p>
          <a:p>
            <a:pPr marL="171450" lvl="0" indent="-171450" algn="just">
              <a:lnSpc>
                <a:spcPct val="150000"/>
              </a:lnSpc>
              <a:buFontTx/>
              <a:buChar char="-"/>
              <a:tabLst>
                <a:tab pos="457200" algn="l"/>
              </a:tabLst>
            </a:pPr>
            <a:r>
              <a:rPr lang="pl-PL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Referat Oświaty i Spraw Społecznych</a:t>
            </a:r>
          </a:p>
          <a:p>
            <a:pPr marL="171450" lvl="0" indent="-171450" algn="just">
              <a:lnSpc>
                <a:spcPct val="150000"/>
              </a:lnSpc>
              <a:buFontTx/>
              <a:buChar char="-"/>
              <a:tabLst>
                <a:tab pos="457200" algn="l"/>
              </a:tabLst>
            </a:pPr>
            <a:r>
              <a:rPr lang="pl-PL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Referat Infrastruktury i Planowania Przestrzennego</a:t>
            </a:r>
          </a:p>
          <a:p>
            <a:pPr marL="171450" lvl="0" indent="-171450" algn="just">
              <a:lnSpc>
                <a:spcPct val="150000"/>
              </a:lnSpc>
              <a:buFontTx/>
              <a:buChar char="-"/>
              <a:tabLst>
                <a:tab pos="457200" algn="l"/>
              </a:tabLst>
            </a:pPr>
            <a:r>
              <a:rPr lang="pl-PL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Gminny Ośrodek Pomocy Społecznej w Lubiewie</a:t>
            </a:r>
          </a:p>
          <a:p>
            <a:pPr marL="171450" lvl="0" indent="-171450" algn="just">
              <a:lnSpc>
                <a:spcPct val="150000"/>
              </a:lnSpc>
              <a:buFontTx/>
              <a:buChar char="-"/>
              <a:tabLst>
                <a:tab pos="457200" algn="l"/>
              </a:tabLst>
            </a:pPr>
            <a:r>
              <a:rPr lang="pl-PL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Sołtysi z terenu Gminy Lubiewo</a:t>
            </a:r>
          </a:p>
          <a:p>
            <a:pPr marL="171450" lvl="0" indent="-171450" algn="just">
              <a:lnSpc>
                <a:spcPct val="150000"/>
              </a:lnSpc>
              <a:buFontTx/>
              <a:buChar char="-"/>
              <a:tabLst>
                <a:tab pos="457200" algn="l"/>
              </a:tabLst>
            </a:pPr>
            <a:endParaRPr lang="pl-PL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Podmioty podejmują i realizują wspólne działania mające na celu zapewnienie bezpieczeństwa ludności na terenie gminy Lubiewo poprzez: uzyskiwanie informacji o zdarzeniach zagrażających życiu lub zdrowiu ludności/ prowadzą stały monitoring, ocenę rozwoju sytuacji wynikającej z zagrożenia/ niezwłocznie przekazują informacje o wystąpieniu zagrożenia, ostrzegają i alarmują ludność o zbliżających się zagrożeniach, informują właściwe organy administracji publicznej i służby ratownicze o zagrożeniu, koordynują likwidację skutków zagrożeń, uruchamiają działania zabezpieczające i ochronne, podejmują działania w celu zapobiegania lub znacznego ograniczenia wystąpienia skutków katastrofy naturalnej/</a:t>
            </a:r>
          </a:p>
        </p:txBody>
      </p:sp>
    </p:spTree>
    <p:extLst>
      <p:ext uri="{BB962C8B-B14F-4D97-AF65-F5344CB8AC3E}">
        <p14:creationId xmlns:p14="http://schemas.microsoft.com/office/powerpoint/2010/main" val="4257845169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3310</TotalTime>
  <Words>3069</Words>
  <Application>Microsoft Office PowerPoint</Application>
  <PresentationFormat>Panoramiczny</PresentationFormat>
  <Paragraphs>292</Paragraphs>
  <Slides>32</Slides>
  <Notes>32</Notes>
  <HiddenSlides>0</HiddenSlides>
  <MMClips>4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40" baseType="lpstr">
      <vt:lpstr>Aptos</vt:lpstr>
      <vt:lpstr>Arial</vt:lpstr>
      <vt:lpstr>Open Sans</vt:lpstr>
      <vt:lpstr>Roboto</vt:lpstr>
      <vt:lpstr>Times New Roman</vt:lpstr>
      <vt:lpstr>Trebuchet MS</vt:lpstr>
      <vt:lpstr>Wingdings 3</vt:lpstr>
      <vt:lpstr>Faseta</vt:lpstr>
      <vt:lpstr>Urząd Gminy                       w Lubiewie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Urząd Gminy                       w Lubiewie</dc:title>
  <dc:creator>Środowisko</dc:creator>
  <cp:lastModifiedBy>Środowisko</cp:lastModifiedBy>
  <cp:revision>50</cp:revision>
  <cp:lastPrinted>2024-02-21T09:30:34Z</cp:lastPrinted>
  <dcterms:created xsi:type="dcterms:W3CDTF">2022-02-18T11:14:00Z</dcterms:created>
  <dcterms:modified xsi:type="dcterms:W3CDTF">2025-02-17T13:08:22Z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C4FBA14079E143C18EA8611DB09F0B02</vt:lpwstr>
  </property>
  <property fmtid="{D5CDD505-2E9C-101B-9397-08002B2CF9AE}" pid="3" name="KSOProductBuildVer">
    <vt:lpwstr>1045-11.2.0.11486</vt:lpwstr>
  </property>
</Properties>
</file>