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15"/>
  </p:notesMasterIdLst>
  <p:handoutMasterIdLst>
    <p:handoutMasterId r:id="rId16"/>
  </p:handoutMasterIdLst>
  <p:sldIdLst>
    <p:sldId id="1603" r:id="rId5"/>
    <p:sldId id="1646" r:id="rId6"/>
    <p:sldId id="1638" r:id="rId7"/>
    <p:sldId id="1615" r:id="rId8"/>
    <p:sldId id="1625" r:id="rId9"/>
    <p:sldId id="1648" r:id="rId10"/>
    <p:sldId id="1630" r:id="rId11"/>
    <p:sldId id="1617" r:id="rId12"/>
    <p:sldId id="1649" r:id="rId13"/>
    <p:sldId id="1556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577EB36-07BB-429E-81D7-55CC6D143329}">
          <p14:sldIdLst>
            <p14:sldId id="1603"/>
            <p14:sldId id="1646"/>
            <p14:sldId id="1638"/>
            <p14:sldId id="1615"/>
            <p14:sldId id="1625"/>
            <p14:sldId id="1648"/>
            <p14:sldId id="1630"/>
            <p14:sldId id="1617"/>
            <p14:sldId id="1649"/>
          </p14:sldIdLst>
        </p14:section>
        <p14:section name="Sekcja bez tytułu" id="{484329B8-75D2-45B6-A410-14EF3EA42669}">
          <p14:sldIdLst>
            <p14:sldId id="155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8B97E356-82C0-F8F0-8649-B5E85DDE25E6}" name="Kowalczyk Dorota" initials="DK" userId="S::Dorota.Kowalczyk@nfosigw.gov.pl::c845639c-5ae5-487f-8b57-2debb3d842a9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  <p188:author id="{9E66F484-DFE3-2A7E-C0F0-477EE696B9A8}" name="Bieniecka-Popardowska Donata" initials="DB" userId="S::Donata.Bieniecka@nfosigw.gov.pl::988b11ff-06da-46ee-8228-30910fc32457" providerId="AD"/>
  <p188:author id="{A2C1D39D-4774-E752-E38B-7287BF3929F6}" name="Wierzchołowska-Dziedzic Anna" initials="AW" userId="S::anna.wierzcholowska@nfosigw.gov.pl::dc0e517e-80fd-45eb-856a-96d6939dc1b2" providerId="AD"/>
  <p188:author id="{CA8B26E6-6792-B7D7-4978-C4E8719DA01E}" name="Kaniszewska Antonina" initials="AK" userId="S::Antonina.Kaniszewska@nfosigw.gov.pl::773c57ed-f80a-4150-96e1-58d6d9825ce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A6D4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Styl z motywem 2 — Ak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9" autoAdjust="0"/>
    <p:restoredTop sz="94248" autoAdjust="0"/>
  </p:normalViewPr>
  <p:slideViewPr>
    <p:cSldViewPr snapToGrid="0">
      <p:cViewPr varScale="1">
        <p:scale>
          <a:sx n="113" d="100"/>
          <a:sy n="113" d="100"/>
        </p:scale>
        <p:origin x="11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image" Target="../media/image26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8A675-5D09-482D-80ED-F801F2865EE0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632A2F9-4EE7-4D77-AB12-026B585E53B5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 algn="l"/>
          <a:r>
            <a:rPr lang="pl-PL" sz="2100" b="1" dirty="0"/>
            <a:t>Analizy objęły:</a:t>
          </a:r>
          <a:br>
            <a:rPr lang="pl-PL" sz="2100" b="1" dirty="0"/>
          </a:br>
          <a:r>
            <a:rPr lang="pl-PL" sz="2100" dirty="0"/>
            <a:t>→ dane GUS</a:t>
          </a:r>
          <a:br>
            <a:rPr lang="pl-PL" sz="2100" dirty="0"/>
          </a:br>
          <a:r>
            <a:rPr lang="pl-PL" sz="2100" dirty="0"/>
            <a:t>→ oferty rynkowe</a:t>
          </a:r>
          <a:br>
            <a:rPr lang="pl-PL" sz="2100" dirty="0"/>
          </a:br>
          <a:r>
            <a:rPr lang="pl-PL" sz="2100" dirty="0"/>
            <a:t>→ wypłacone wnioski</a:t>
          </a:r>
          <a:br>
            <a:rPr lang="pl-PL" sz="2100" dirty="0"/>
          </a:br>
          <a:r>
            <a:rPr lang="pl-PL" sz="2100" dirty="0"/>
            <a:t>→ wnioski o płatność</a:t>
          </a:r>
          <a:endParaRPr lang="en-US" sz="2100" dirty="0"/>
        </a:p>
      </dgm:t>
    </dgm:pt>
    <dgm:pt modelId="{FEB1ABF9-06A2-4E65-B156-F3B15EC5F6B2}" type="parTrans" cxnId="{94AEF16C-00CC-4ACD-ADED-3DDCF2439D08}">
      <dgm:prSet/>
      <dgm:spPr/>
      <dgm:t>
        <a:bodyPr/>
        <a:lstStyle/>
        <a:p>
          <a:endParaRPr lang="en-US"/>
        </a:p>
      </dgm:t>
    </dgm:pt>
    <dgm:pt modelId="{5694E91A-3EDA-467A-9D7D-C637C9BB5B49}" type="sibTrans" cxnId="{94AEF16C-00CC-4ACD-ADED-3DDCF2439D08}">
      <dgm:prSet/>
      <dgm:spPr/>
      <dgm:t>
        <a:bodyPr/>
        <a:lstStyle/>
        <a:p>
          <a:endParaRPr lang="en-US"/>
        </a:p>
      </dgm:t>
    </dgm:pt>
    <dgm:pt modelId="{323C49F4-FE6D-4971-8316-FF51A5C4A964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 algn="l"/>
          <a:r>
            <a:rPr lang="pl-PL" sz="2100" b="1" dirty="0"/>
            <a:t>Bez zmian </a:t>
          </a:r>
          <a:r>
            <a:rPr lang="pl-PL" sz="2100" dirty="0"/>
            <a:t>pozostają łączne limity dotacji na termomodernizację – maksymalnie 83 tys. zł (najwyższy poziom dotacji).</a:t>
          </a:r>
          <a:endParaRPr lang="en-US" sz="2100" dirty="0"/>
        </a:p>
      </dgm:t>
    </dgm:pt>
    <dgm:pt modelId="{5190A19B-2181-4668-B95C-9E4B80A9DA9C}" type="parTrans" cxnId="{39F1F14E-07AB-4347-BC08-4ACC6F3C1A60}">
      <dgm:prSet/>
      <dgm:spPr/>
      <dgm:t>
        <a:bodyPr/>
        <a:lstStyle/>
        <a:p>
          <a:endParaRPr lang="en-US"/>
        </a:p>
      </dgm:t>
    </dgm:pt>
    <dgm:pt modelId="{AF12880E-425B-4E71-A25B-BCD14B00FD95}" type="sibTrans" cxnId="{39F1F14E-07AB-4347-BC08-4ACC6F3C1A60}">
      <dgm:prSet/>
      <dgm:spPr/>
      <dgm:t>
        <a:bodyPr/>
        <a:lstStyle/>
        <a:p>
          <a:endParaRPr lang="en-US"/>
        </a:p>
      </dgm:t>
    </dgm:pt>
    <dgm:pt modelId="{7A651CD1-5FEA-40D1-B30B-11CD839A6FC3}" type="pres">
      <dgm:prSet presAssocID="{8538A675-5D09-482D-80ED-F801F2865E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773506-DDB6-42B9-83E6-225C62690E9A}" type="pres">
      <dgm:prSet presAssocID="{4632A2F9-4EE7-4D77-AB12-026B585E53B5}" presName="hierRoot1" presStyleCnt="0"/>
      <dgm:spPr/>
    </dgm:pt>
    <dgm:pt modelId="{C0A3A27F-06CE-44ED-A45B-BB264428651F}" type="pres">
      <dgm:prSet presAssocID="{4632A2F9-4EE7-4D77-AB12-026B585E53B5}" presName="composite" presStyleCnt="0"/>
      <dgm:spPr/>
    </dgm:pt>
    <dgm:pt modelId="{19BADC04-E6D3-4A44-803F-28D75B1617EE}" type="pres">
      <dgm:prSet presAssocID="{4632A2F9-4EE7-4D77-AB12-026B585E53B5}" presName="background" presStyleLbl="node0" presStyleIdx="0" presStyleCnt="2"/>
      <dgm:spPr>
        <a:solidFill>
          <a:srgbClr val="A6D4FF"/>
        </a:solidFill>
      </dgm:spPr>
    </dgm:pt>
    <dgm:pt modelId="{5C24B3E1-5043-4FCC-874A-82DB63D5680C}" type="pres">
      <dgm:prSet presAssocID="{4632A2F9-4EE7-4D77-AB12-026B585E53B5}" presName="text" presStyleLbl="fgAcc0" presStyleIdx="0" presStyleCnt="2" custLinFactX="13650" custLinFactNeighborX="100000" custLinFactNeighborY="9129">
        <dgm:presLayoutVars>
          <dgm:chPref val="3"/>
        </dgm:presLayoutVars>
      </dgm:prSet>
      <dgm:spPr/>
    </dgm:pt>
    <dgm:pt modelId="{C5F14C4A-99FD-44A9-8D9E-9A9F90CAEE7E}" type="pres">
      <dgm:prSet presAssocID="{4632A2F9-4EE7-4D77-AB12-026B585E53B5}" presName="hierChild2" presStyleCnt="0"/>
      <dgm:spPr/>
    </dgm:pt>
    <dgm:pt modelId="{85B0D52C-8AE6-4B78-8936-79910EF5BE01}" type="pres">
      <dgm:prSet presAssocID="{323C49F4-FE6D-4971-8316-FF51A5C4A964}" presName="hierRoot1" presStyleCnt="0"/>
      <dgm:spPr/>
    </dgm:pt>
    <dgm:pt modelId="{27DB2423-5034-4C7F-8C9B-34790DD279D5}" type="pres">
      <dgm:prSet presAssocID="{323C49F4-FE6D-4971-8316-FF51A5C4A964}" presName="composite" presStyleCnt="0"/>
      <dgm:spPr/>
    </dgm:pt>
    <dgm:pt modelId="{2FBC8320-0569-45F0-8E49-AAE03E7D4305}" type="pres">
      <dgm:prSet presAssocID="{323C49F4-FE6D-4971-8316-FF51A5C4A964}" presName="background" presStyleLbl="node0" presStyleIdx="1" presStyleCnt="2"/>
      <dgm:spPr>
        <a:solidFill>
          <a:schemeClr val="accent1"/>
        </a:solidFill>
      </dgm:spPr>
    </dgm:pt>
    <dgm:pt modelId="{859212A8-1E2F-4207-AB0E-7F2734B4CE87}" type="pres">
      <dgm:prSet presAssocID="{323C49F4-FE6D-4971-8316-FF51A5C4A964}" presName="text" presStyleLbl="fgAcc0" presStyleIdx="1" presStyleCnt="2" custLinFactX="-32457" custLinFactNeighborX="-100000" custLinFactNeighborY="993">
        <dgm:presLayoutVars>
          <dgm:chPref val="3"/>
        </dgm:presLayoutVars>
      </dgm:prSet>
      <dgm:spPr/>
    </dgm:pt>
    <dgm:pt modelId="{CD0BEF5A-5105-4A21-AC2B-9A292AC33FFD}" type="pres">
      <dgm:prSet presAssocID="{323C49F4-FE6D-4971-8316-FF51A5C4A964}" presName="hierChild2" presStyleCnt="0"/>
      <dgm:spPr/>
    </dgm:pt>
  </dgm:ptLst>
  <dgm:cxnLst>
    <dgm:cxn modelId="{44D4F921-FE23-4A71-AA16-C2F1589BD2A9}" type="presOf" srcId="{8538A675-5D09-482D-80ED-F801F2865EE0}" destId="{7A651CD1-5FEA-40D1-B30B-11CD839A6FC3}" srcOrd="0" destOrd="0" presId="urn:microsoft.com/office/officeart/2005/8/layout/hierarchy1"/>
    <dgm:cxn modelId="{94AEF16C-00CC-4ACD-ADED-3DDCF2439D08}" srcId="{8538A675-5D09-482D-80ED-F801F2865EE0}" destId="{4632A2F9-4EE7-4D77-AB12-026B585E53B5}" srcOrd="0" destOrd="0" parTransId="{FEB1ABF9-06A2-4E65-B156-F3B15EC5F6B2}" sibTransId="{5694E91A-3EDA-467A-9D7D-C637C9BB5B49}"/>
    <dgm:cxn modelId="{39F1F14E-07AB-4347-BC08-4ACC6F3C1A60}" srcId="{8538A675-5D09-482D-80ED-F801F2865EE0}" destId="{323C49F4-FE6D-4971-8316-FF51A5C4A964}" srcOrd="1" destOrd="0" parTransId="{5190A19B-2181-4668-B95C-9E4B80A9DA9C}" sibTransId="{AF12880E-425B-4E71-A25B-BCD14B00FD95}"/>
    <dgm:cxn modelId="{C0502C98-659A-4BD8-B2BA-96BC163C603C}" type="presOf" srcId="{4632A2F9-4EE7-4D77-AB12-026B585E53B5}" destId="{5C24B3E1-5043-4FCC-874A-82DB63D5680C}" srcOrd="0" destOrd="0" presId="urn:microsoft.com/office/officeart/2005/8/layout/hierarchy1"/>
    <dgm:cxn modelId="{D77F96C9-CF4C-417A-9B21-C8B89C69A91A}" type="presOf" srcId="{323C49F4-FE6D-4971-8316-FF51A5C4A964}" destId="{859212A8-1E2F-4207-AB0E-7F2734B4CE87}" srcOrd="0" destOrd="0" presId="urn:microsoft.com/office/officeart/2005/8/layout/hierarchy1"/>
    <dgm:cxn modelId="{7A868F9C-A9D4-474F-ADB7-A5232EAD19EB}" type="presParOf" srcId="{7A651CD1-5FEA-40D1-B30B-11CD839A6FC3}" destId="{08773506-DDB6-42B9-83E6-225C62690E9A}" srcOrd="0" destOrd="0" presId="urn:microsoft.com/office/officeart/2005/8/layout/hierarchy1"/>
    <dgm:cxn modelId="{74EEB4FE-E672-4E7A-9942-9B0A0DC06820}" type="presParOf" srcId="{08773506-DDB6-42B9-83E6-225C62690E9A}" destId="{C0A3A27F-06CE-44ED-A45B-BB264428651F}" srcOrd="0" destOrd="0" presId="urn:microsoft.com/office/officeart/2005/8/layout/hierarchy1"/>
    <dgm:cxn modelId="{251F8CB7-682E-417B-A6B0-2C0A91EF140F}" type="presParOf" srcId="{C0A3A27F-06CE-44ED-A45B-BB264428651F}" destId="{19BADC04-E6D3-4A44-803F-28D75B1617EE}" srcOrd="0" destOrd="0" presId="urn:microsoft.com/office/officeart/2005/8/layout/hierarchy1"/>
    <dgm:cxn modelId="{CA83A229-6ED5-48E1-9EC6-6CF3504FE6E7}" type="presParOf" srcId="{C0A3A27F-06CE-44ED-A45B-BB264428651F}" destId="{5C24B3E1-5043-4FCC-874A-82DB63D5680C}" srcOrd="1" destOrd="0" presId="urn:microsoft.com/office/officeart/2005/8/layout/hierarchy1"/>
    <dgm:cxn modelId="{51D5D1CF-399F-4255-B47C-2F8001A015AE}" type="presParOf" srcId="{08773506-DDB6-42B9-83E6-225C62690E9A}" destId="{C5F14C4A-99FD-44A9-8D9E-9A9F90CAEE7E}" srcOrd="1" destOrd="0" presId="urn:microsoft.com/office/officeart/2005/8/layout/hierarchy1"/>
    <dgm:cxn modelId="{49A4ED56-19B1-43DB-97ED-30F967393576}" type="presParOf" srcId="{7A651CD1-5FEA-40D1-B30B-11CD839A6FC3}" destId="{85B0D52C-8AE6-4B78-8936-79910EF5BE01}" srcOrd="1" destOrd="0" presId="urn:microsoft.com/office/officeart/2005/8/layout/hierarchy1"/>
    <dgm:cxn modelId="{6DDFB9DC-1292-4621-B7E0-3E4DAD6539E3}" type="presParOf" srcId="{85B0D52C-8AE6-4B78-8936-79910EF5BE01}" destId="{27DB2423-5034-4C7F-8C9B-34790DD279D5}" srcOrd="0" destOrd="0" presId="urn:microsoft.com/office/officeart/2005/8/layout/hierarchy1"/>
    <dgm:cxn modelId="{80D1B111-DE54-4144-B156-5438FB32B658}" type="presParOf" srcId="{27DB2423-5034-4C7F-8C9B-34790DD279D5}" destId="{2FBC8320-0569-45F0-8E49-AAE03E7D4305}" srcOrd="0" destOrd="0" presId="urn:microsoft.com/office/officeart/2005/8/layout/hierarchy1"/>
    <dgm:cxn modelId="{E288A5CE-ECB9-489E-9F45-B217C6AC7E78}" type="presParOf" srcId="{27DB2423-5034-4C7F-8C9B-34790DD279D5}" destId="{859212A8-1E2F-4207-AB0E-7F2734B4CE87}" srcOrd="1" destOrd="0" presId="urn:microsoft.com/office/officeart/2005/8/layout/hierarchy1"/>
    <dgm:cxn modelId="{BAB25F27-5CCB-4714-B411-F4A0390DEE70}" type="presParOf" srcId="{85B0D52C-8AE6-4B78-8936-79910EF5BE01}" destId="{CD0BEF5A-5105-4A21-AC2B-9A292AC33F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38A675-5D09-482D-80ED-F801F2865EE0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D1F77A9-602C-4C2C-9965-29AA0B37184C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 algn="l"/>
          <a:r>
            <a:rPr lang="pl-PL" sz="2100" b="1" dirty="0"/>
            <a:t>Wzrost</a:t>
          </a:r>
          <a:r>
            <a:rPr lang="pl-PL" sz="2100" dirty="0"/>
            <a:t> maksymalnych jednostkowych kwot dotacji o </a:t>
          </a:r>
          <a:r>
            <a:rPr lang="pl-PL" sz="2100" b="1" dirty="0"/>
            <a:t>10%.</a:t>
          </a:r>
          <a:endParaRPr lang="en-US" sz="2100" b="1" dirty="0"/>
        </a:p>
      </dgm:t>
    </dgm:pt>
    <dgm:pt modelId="{59AA2173-8F1E-40E2-B20F-1FD9DF9776D0}" type="parTrans" cxnId="{54C1BDBE-372F-4F20-B318-F200BBEE8742}">
      <dgm:prSet/>
      <dgm:spPr/>
      <dgm:t>
        <a:bodyPr/>
        <a:lstStyle/>
        <a:p>
          <a:endParaRPr lang="en-US"/>
        </a:p>
      </dgm:t>
    </dgm:pt>
    <dgm:pt modelId="{1D8542B3-3A3F-4A89-9553-8C9A4697A177}" type="sibTrans" cxnId="{54C1BDBE-372F-4F20-B318-F200BBEE8742}">
      <dgm:prSet/>
      <dgm:spPr/>
      <dgm:t>
        <a:bodyPr/>
        <a:lstStyle/>
        <a:p>
          <a:endParaRPr lang="en-US"/>
        </a:p>
      </dgm:t>
    </dgm:pt>
    <dgm:pt modelId="{BD0C777F-481A-40AE-8292-7665902B784F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 algn="l"/>
          <a:r>
            <a:rPr lang="pl-PL" sz="2100" b="1" dirty="0"/>
            <a:t>Zakres</a:t>
          </a:r>
          <a:br>
            <a:rPr lang="pl-PL" sz="2100" b="1" dirty="0"/>
          </a:br>
          <a:r>
            <a:rPr lang="pl-PL" sz="2100" dirty="0"/>
            <a:t>→ ocieplenie przegród</a:t>
          </a:r>
          <a:br>
            <a:rPr lang="pl-PL" sz="2100" dirty="0"/>
          </a:br>
          <a:r>
            <a:rPr lang="pl-PL" sz="2100" dirty="0"/>
            <a:t>→ stolarka okienna</a:t>
          </a:r>
          <a:br>
            <a:rPr lang="pl-PL" sz="2100" dirty="0"/>
          </a:br>
          <a:r>
            <a:rPr lang="pl-PL" sz="2100" dirty="0"/>
            <a:t>→ stolarka drzwiowa</a:t>
          </a:r>
          <a:br>
            <a:rPr lang="pl-PL" sz="2100" dirty="0"/>
          </a:br>
          <a:r>
            <a:rPr lang="pl-PL" sz="2100" dirty="0"/>
            <a:t>→ bramy garażowe</a:t>
          </a:r>
          <a:endParaRPr lang="en-US" sz="2100" dirty="0"/>
        </a:p>
      </dgm:t>
    </dgm:pt>
    <dgm:pt modelId="{37EC35E5-ABB1-4393-9A83-F05E24B6AF59}" type="parTrans" cxnId="{4198F5DC-B089-4430-8FC4-C67019B0FAF7}">
      <dgm:prSet/>
      <dgm:spPr/>
      <dgm:t>
        <a:bodyPr/>
        <a:lstStyle/>
        <a:p>
          <a:endParaRPr lang="en-US"/>
        </a:p>
      </dgm:t>
    </dgm:pt>
    <dgm:pt modelId="{3EED9E79-93C3-4AA2-BD84-54655D3CB584}" type="sibTrans" cxnId="{4198F5DC-B089-4430-8FC4-C67019B0FAF7}">
      <dgm:prSet/>
      <dgm:spPr/>
      <dgm:t>
        <a:bodyPr/>
        <a:lstStyle/>
        <a:p>
          <a:endParaRPr lang="en-US"/>
        </a:p>
      </dgm:t>
    </dgm:pt>
    <dgm:pt modelId="{7A651CD1-5FEA-40D1-B30B-11CD839A6FC3}" type="pres">
      <dgm:prSet presAssocID="{8538A675-5D09-482D-80ED-F801F2865E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B56004-9937-4EBE-803A-7E2D18923D0C}" type="pres">
      <dgm:prSet presAssocID="{2D1F77A9-602C-4C2C-9965-29AA0B37184C}" presName="hierRoot1" presStyleCnt="0"/>
      <dgm:spPr/>
    </dgm:pt>
    <dgm:pt modelId="{51AD61EB-9236-4FFB-A288-BB0FF59DFB22}" type="pres">
      <dgm:prSet presAssocID="{2D1F77A9-602C-4C2C-9965-29AA0B37184C}" presName="composite" presStyleCnt="0"/>
      <dgm:spPr/>
    </dgm:pt>
    <dgm:pt modelId="{0614F9DA-4270-4D8A-B107-414D4F2311CC}" type="pres">
      <dgm:prSet presAssocID="{2D1F77A9-602C-4C2C-9965-29AA0B37184C}" presName="background" presStyleLbl="node0" presStyleIdx="0" presStyleCnt="2"/>
      <dgm:spPr>
        <a:solidFill>
          <a:schemeClr val="accent1"/>
        </a:solidFill>
      </dgm:spPr>
    </dgm:pt>
    <dgm:pt modelId="{47EF9F35-EECA-4F71-A125-625DC28D8247}" type="pres">
      <dgm:prSet presAssocID="{2D1F77A9-602C-4C2C-9965-29AA0B37184C}" presName="text" presStyleLbl="fgAcc0" presStyleIdx="0" presStyleCnt="2" custLinFactNeighborY="-32">
        <dgm:presLayoutVars>
          <dgm:chPref val="3"/>
        </dgm:presLayoutVars>
      </dgm:prSet>
      <dgm:spPr/>
    </dgm:pt>
    <dgm:pt modelId="{E37315D5-0B1A-4AC6-8FF7-23A4790677B4}" type="pres">
      <dgm:prSet presAssocID="{2D1F77A9-602C-4C2C-9965-29AA0B37184C}" presName="hierChild2" presStyleCnt="0"/>
      <dgm:spPr/>
    </dgm:pt>
    <dgm:pt modelId="{D2930090-C8F3-4600-BDE6-429A8581F1D7}" type="pres">
      <dgm:prSet presAssocID="{BD0C777F-481A-40AE-8292-7665902B784F}" presName="hierRoot1" presStyleCnt="0"/>
      <dgm:spPr/>
    </dgm:pt>
    <dgm:pt modelId="{7FC1018F-4A8C-434B-BC71-A5DA21BC37A2}" type="pres">
      <dgm:prSet presAssocID="{BD0C777F-481A-40AE-8292-7665902B784F}" presName="composite" presStyleCnt="0"/>
      <dgm:spPr/>
    </dgm:pt>
    <dgm:pt modelId="{0262C038-264B-4557-9CF1-0D242018CB66}" type="pres">
      <dgm:prSet presAssocID="{BD0C777F-481A-40AE-8292-7665902B784F}" presName="background" presStyleLbl="node0" presStyleIdx="1" presStyleCnt="2"/>
      <dgm:spPr>
        <a:solidFill>
          <a:srgbClr val="A6D4FF"/>
        </a:solidFill>
      </dgm:spPr>
    </dgm:pt>
    <dgm:pt modelId="{E799AADC-597A-4CA9-9311-EEBA545A891F}" type="pres">
      <dgm:prSet presAssocID="{BD0C777F-481A-40AE-8292-7665902B784F}" presName="text" presStyleLbl="fgAcc0" presStyleIdx="1" presStyleCnt="2">
        <dgm:presLayoutVars>
          <dgm:chPref val="3"/>
        </dgm:presLayoutVars>
      </dgm:prSet>
      <dgm:spPr/>
    </dgm:pt>
    <dgm:pt modelId="{91177821-58B7-420C-9463-A177B1411E8E}" type="pres">
      <dgm:prSet presAssocID="{BD0C777F-481A-40AE-8292-7665902B784F}" presName="hierChild2" presStyleCnt="0"/>
      <dgm:spPr/>
    </dgm:pt>
  </dgm:ptLst>
  <dgm:cxnLst>
    <dgm:cxn modelId="{44D4F921-FE23-4A71-AA16-C2F1589BD2A9}" type="presOf" srcId="{8538A675-5D09-482D-80ED-F801F2865EE0}" destId="{7A651CD1-5FEA-40D1-B30B-11CD839A6FC3}" srcOrd="0" destOrd="0" presId="urn:microsoft.com/office/officeart/2005/8/layout/hierarchy1"/>
    <dgm:cxn modelId="{A53C8CA1-FADE-4776-91F9-BFC435237A8A}" type="presOf" srcId="{2D1F77A9-602C-4C2C-9965-29AA0B37184C}" destId="{47EF9F35-EECA-4F71-A125-625DC28D8247}" srcOrd="0" destOrd="0" presId="urn:microsoft.com/office/officeart/2005/8/layout/hierarchy1"/>
    <dgm:cxn modelId="{54C1BDBE-372F-4F20-B318-F200BBEE8742}" srcId="{8538A675-5D09-482D-80ED-F801F2865EE0}" destId="{2D1F77A9-602C-4C2C-9965-29AA0B37184C}" srcOrd="0" destOrd="0" parTransId="{59AA2173-8F1E-40E2-B20F-1FD9DF9776D0}" sibTransId="{1D8542B3-3A3F-4A89-9553-8C9A4697A177}"/>
    <dgm:cxn modelId="{4198F5DC-B089-4430-8FC4-C67019B0FAF7}" srcId="{8538A675-5D09-482D-80ED-F801F2865EE0}" destId="{BD0C777F-481A-40AE-8292-7665902B784F}" srcOrd="1" destOrd="0" parTransId="{37EC35E5-ABB1-4393-9A83-F05E24B6AF59}" sibTransId="{3EED9E79-93C3-4AA2-BD84-54655D3CB584}"/>
    <dgm:cxn modelId="{C4E6E5F1-3A0F-411F-9AC4-F2F1C3253F89}" type="presOf" srcId="{BD0C777F-481A-40AE-8292-7665902B784F}" destId="{E799AADC-597A-4CA9-9311-EEBA545A891F}" srcOrd="0" destOrd="0" presId="urn:microsoft.com/office/officeart/2005/8/layout/hierarchy1"/>
    <dgm:cxn modelId="{BC35B461-B51F-4245-B4AF-85B52399D48E}" type="presParOf" srcId="{7A651CD1-5FEA-40D1-B30B-11CD839A6FC3}" destId="{EBB56004-9937-4EBE-803A-7E2D18923D0C}" srcOrd="0" destOrd="0" presId="urn:microsoft.com/office/officeart/2005/8/layout/hierarchy1"/>
    <dgm:cxn modelId="{8578BA67-9743-4D55-A49F-48B47DA66AED}" type="presParOf" srcId="{EBB56004-9937-4EBE-803A-7E2D18923D0C}" destId="{51AD61EB-9236-4FFB-A288-BB0FF59DFB22}" srcOrd="0" destOrd="0" presId="urn:microsoft.com/office/officeart/2005/8/layout/hierarchy1"/>
    <dgm:cxn modelId="{F4594D7B-AC86-4478-8887-3323CF1E6829}" type="presParOf" srcId="{51AD61EB-9236-4FFB-A288-BB0FF59DFB22}" destId="{0614F9DA-4270-4D8A-B107-414D4F2311CC}" srcOrd="0" destOrd="0" presId="urn:microsoft.com/office/officeart/2005/8/layout/hierarchy1"/>
    <dgm:cxn modelId="{39169ED0-76BA-4828-9F4F-82B68FABB157}" type="presParOf" srcId="{51AD61EB-9236-4FFB-A288-BB0FF59DFB22}" destId="{47EF9F35-EECA-4F71-A125-625DC28D8247}" srcOrd="1" destOrd="0" presId="urn:microsoft.com/office/officeart/2005/8/layout/hierarchy1"/>
    <dgm:cxn modelId="{F4677E46-432B-4FD3-AEA1-6BA4980AC2F0}" type="presParOf" srcId="{EBB56004-9937-4EBE-803A-7E2D18923D0C}" destId="{E37315D5-0B1A-4AC6-8FF7-23A4790677B4}" srcOrd="1" destOrd="0" presId="urn:microsoft.com/office/officeart/2005/8/layout/hierarchy1"/>
    <dgm:cxn modelId="{22C78364-446B-4AE5-9C69-0A583643C689}" type="presParOf" srcId="{7A651CD1-5FEA-40D1-B30B-11CD839A6FC3}" destId="{D2930090-C8F3-4600-BDE6-429A8581F1D7}" srcOrd="1" destOrd="0" presId="urn:microsoft.com/office/officeart/2005/8/layout/hierarchy1"/>
    <dgm:cxn modelId="{06536C5B-861A-418E-865B-BF5358ED8B0A}" type="presParOf" srcId="{D2930090-C8F3-4600-BDE6-429A8581F1D7}" destId="{7FC1018F-4A8C-434B-BC71-A5DA21BC37A2}" srcOrd="0" destOrd="0" presId="urn:microsoft.com/office/officeart/2005/8/layout/hierarchy1"/>
    <dgm:cxn modelId="{11866D23-2436-4D18-B52E-EE2868C2CB23}" type="presParOf" srcId="{7FC1018F-4A8C-434B-BC71-A5DA21BC37A2}" destId="{0262C038-264B-4557-9CF1-0D242018CB66}" srcOrd="0" destOrd="0" presId="urn:microsoft.com/office/officeart/2005/8/layout/hierarchy1"/>
    <dgm:cxn modelId="{20368B47-EC13-4D11-A85B-666C9EC6B7D8}" type="presParOf" srcId="{7FC1018F-4A8C-434B-BC71-A5DA21BC37A2}" destId="{E799AADC-597A-4CA9-9311-EEBA545A891F}" srcOrd="1" destOrd="0" presId="urn:microsoft.com/office/officeart/2005/8/layout/hierarchy1"/>
    <dgm:cxn modelId="{886920B3-B753-41F8-9D99-41D70724EEFD}" type="presParOf" srcId="{D2930090-C8F3-4600-BDE6-429A8581F1D7}" destId="{91177821-58B7-420C-9463-A177B1411E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264680-6049-46FF-B12B-E89317B920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B02C3B-CB6D-4D79-8743-E8D3B6B24FEA}">
      <dgm:prSet custT="1"/>
      <dgm:spPr>
        <a:solidFill>
          <a:schemeClr val="bg2"/>
        </a:solidFill>
      </dgm:spPr>
      <dgm:t>
        <a:bodyPr/>
        <a:lstStyle/>
        <a:p>
          <a:r>
            <a:rPr lang="pl-PL" sz="2100" b="1" i="0" dirty="0"/>
            <a:t>Obecnie</a:t>
          </a:r>
          <a:br>
            <a:rPr lang="pl-PL" sz="2100" b="1" i="0" dirty="0"/>
          </a:br>
          <a:r>
            <a:rPr lang="pl-PL" sz="2100" b="0" i="0" dirty="0"/>
            <a:t>→ tylko mistrzowie kominiarscy</a:t>
          </a:r>
        </a:p>
        <a:p>
          <a:r>
            <a:rPr lang="pl-PL" sz="2100" b="1" i="0" dirty="0"/>
            <a:t>Dodano</a:t>
          </a:r>
          <a:br>
            <a:rPr lang="pl-PL" sz="2100" b="0" i="0" dirty="0"/>
          </a:br>
          <a:r>
            <a:rPr lang="pl-PL" sz="2100" b="0" i="0" dirty="0"/>
            <a:t>→ osoby posiadające odpowiednie uprawnienia budowlane</a:t>
          </a:r>
        </a:p>
        <a:p>
          <a:r>
            <a:rPr lang="pl-PL" sz="2100" b="1" i="0" dirty="0"/>
            <a:t>Efekt</a:t>
          </a:r>
          <a:br>
            <a:rPr lang="pl-PL" sz="2100" b="1" i="0" dirty="0"/>
          </a:br>
          <a:r>
            <a:rPr lang="pl-PL" sz="2100" b="0" i="0" dirty="0"/>
            <a:t>→ łatwiejsze pozyskanie wymaganej dokumentacji</a:t>
          </a:r>
          <a:endParaRPr lang="en-US" sz="2100" dirty="0"/>
        </a:p>
      </dgm:t>
    </dgm:pt>
    <dgm:pt modelId="{5442FDE7-F48C-40F1-87AC-1AC19086DDB2}" type="parTrans" cxnId="{A010E19B-3175-43CA-B51A-A1F80FA92D74}">
      <dgm:prSet/>
      <dgm:spPr/>
      <dgm:t>
        <a:bodyPr/>
        <a:lstStyle/>
        <a:p>
          <a:endParaRPr lang="en-US"/>
        </a:p>
      </dgm:t>
    </dgm:pt>
    <dgm:pt modelId="{F6E52909-BB61-4D96-8D9E-353445136323}" type="sibTrans" cxnId="{A010E19B-3175-43CA-B51A-A1F80FA92D74}">
      <dgm:prSet/>
      <dgm:spPr/>
      <dgm:t>
        <a:bodyPr/>
        <a:lstStyle/>
        <a:p>
          <a:endParaRPr lang="en-US"/>
        </a:p>
      </dgm:t>
    </dgm:pt>
    <dgm:pt modelId="{DC587D5D-2E11-4388-B34D-CA8DC9D1ECBC}" type="pres">
      <dgm:prSet presAssocID="{48264680-6049-46FF-B12B-E89317B92039}" presName="linear" presStyleCnt="0">
        <dgm:presLayoutVars>
          <dgm:animLvl val="lvl"/>
          <dgm:resizeHandles val="exact"/>
        </dgm:presLayoutVars>
      </dgm:prSet>
      <dgm:spPr/>
    </dgm:pt>
    <dgm:pt modelId="{3C8B903B-FBEA-4C39-8ACE-D475B2AECDDB}" type="pres">
      <dgm:prSet presAssocID="{EBB02C3B-CB6D-4D79-8743-E8D3B6B24FEA}" presName="parentText" presStyleLbl="node1" presStyleIdx="0" presStyleCnt="1" custLinFactNeighborX="161" custLinFactNeighborY="13372">
        <dgm:presLayoutVars>
          <dgm:chMax val="0"/>
          <dgm:bulletEnabled val="1"/>
        </dgm:presLayoutVars>
      </dgm:prSet>
      <dgm:spPr/>
    </dgm:pt>
  </dgm:ptLst>
  <dgm:cxnLst>
    <dgm:cxn modelId="{965CF82F-3698-420E-B37B-E615BEAB8607}" type="presOf" srcId="{48264680-6049-46FF-B12B-E89317B92039}" destId="{DC587D5D-2E11-4388-B34D-CA8DC9D1ECBC}" srcOrd="0" destOrd="0" presId="urn:microsoft.com/office/officeart/2005/8/layout/vList2"/>
    <dgm:cxn modelId="{A010E19B-3175-43CA-B51A-A1F80FA92D74}" srcId="{48264680-6049-46FF-B12B-E89317B92039}" destId="{EBB02C3B-CB6D-4D79-8743-E8D3B6B24FEA}" srcOrd="0" destOrd="0" parTransId="{5442FDE7-F48C-40F1-87AC-1AC19086DDB2}" sibTransId="{F6E52909-BB61-4D96-8D9E-353445136323}"/>
    <dgm:cxn modelId="{547112B4-8E39-42D1-B279-E9068CC56AF4}" type="presOf" srcId="{EBB02C3B-CB6D-4D79-8743-E8D3B6B24FEA}" destId="{3C8B903B-FBEA-4C39-8ACE-D475B2AECDDB}" srcOrd="0" destOrd="0" presId="urn:microsoft.com/office/officeart/2005/8/layout/vList2"/>
    <dgm:cxn modelId="{44AE719E-47B8-4B29-AF82-FE4DBFD8205D}" type="presParOf" srcId="{DC587D5D-2E11-4388-B34D-CA8DC9D1ECBC}" destId="{3C8B903B-FBEA-4C39-8ACE-D475B2AECD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A5B77A-6CC1-4BA1-A21E-70AD3917D95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9132263-0E70-4C52-841B-3E714FD205ED}">
      <dgm:prSet custT="1"/>
      <dgm:spPr/>
      <dgm:t>
        <a:bodyPr/>
        <a:lstStyle/>
        <a:p>
          <a:r>
            <a:rPr lang="pl-PL" sz="2000" b="1" i="0" dirty="0"/>
            <a:t>Zmiana</a:t>
          </a:r>
          <a:br>
            <a:rPr lang="pl-PL" sz="2000" b="1" i="0" dirty="0"/>
          </a:br>
          <a:r>
            <a:rPr lang="pl-PL" sz="2000" b="0" i="0" dirty="0"/>
            <a:t>Wycofanie dofinansowania do ogrzewania elektrycznego innego niż pompy ciepła.</a:t>
          </a:r>
        </a:p>
        <a:p>
          <a:r>
            <a:rPr lang="pl-PL" sz="2000" b="1" i="0" dirty="0"/>
            <a:t>Termin</a:t>
          </a:r>
          <a:br>
            <a:rPr lang="pl-PL" sz="2000" b="1" i="0" dirty="0"/>
          </a:br>
          <a:r>
            <a:rPr lang="pl-PL" sz="2000" b="0" i="0" dirty="0"/>
            <a:t>Do końca 2026 r. obowiązuje okres przejściowy.</a:t>
          </a:r>
          <a:endParaRPr lang="en-US" sz="2000" dirty="0"/>
        </a:p>
      </dgm:t>
    </dgm:pt>
    <dgm:pt modelId="{3FD4F7E2-D486-4BF6-BBEC-C3425016A728}" type="parTrans" cxnId="{67166819-33AC-49F9-ADC2-A34CB405AA5B}">
      <dgm:prSet/>
      <dgm:spPr/>
      <dgm:t>
        <a:bodyPr/>
        <a:lstStyle/>
        <a:p>
          <a:endParaRPr lang="en-US"/>
        </a:p>
      </dgm:t>
    </dgm:pt>
    <dgm:pt modelId="{19A3E398-0FAE-466B-907D-FF2AD1F3B174}" type="sibTrans" cxnId="{67166819-33AC-49F9-ADC2-A34CB405AA5B}">
      <dgm:prSet/>
      <dgm:spPr/>
      <dgm:t>
        <a:bodyPr/>
        <a:lstStyle/>
        <a:p>
          <a:endParaRPr lang="en-US"/>
        </a:p>
      </dgm:t>
    </dgm:pt>
    <dgm:pt modelId="{547F1A99-9EEE-41AD-A50B-3440FF3CEBC0}">
      <dgm:prSet custT="1"/>
      <dgm:spPr/>
      <dgm:t>
        <a:bodyPr/>
        <a:lstStyle/>
        <a:p>
          <a:r>
            <a:rPr lang="pl-PL" sz="2000" b="1" dirty="0"/>
            <a:t>Lista ZUM (doprecyzowania)</a:t>
          </a:r>
          <a:br>
            <a:rPr lang="pl-PL" sz="2000" dirty="0"/>
          </a:br>
          <a:r>
            <a:rPr lang="pl-PL" sz="2000" b="0" i="0" dirty="0"/>
            <a:t>U</a:t>
          </a:r>
          <a:r>
            <a:rPr lang="pl-PL" sz="2000" dirty="0"/>
            <a:t>rządzenie pozostaje kwalifikowane do dofinansowania, jeśli było na Liście ZUM w dniu wystawienia faktury zaliczkowej. </a:t>
          </a:r>
        </a:p>
      </dgm:t>
    </dgm:pt>
    <dgm:pt modelId="{81B6BD32-E712-4211-B44F-D9B3A02B0E79}" type="parTrans" cxnId="{35BF02CA-A890-4E47-AF90-10BD5ABAE6E2}">
      <dgm:prSet/>
      <dgm:spPr/>
      <dgm:t>
        <a:bodyPr/>
        <a:lstStyle/>
        <a:p>
          <a:endParaRPr lang="en-US"/>
        </a:p>
      </dgm:t>
    </dgm:pt>
    <dgm:pt modelId="{18B8D4D4-AEF0-4DB0-BC0D-CA0D26E7383A}" type="sibTrans" cxnId="{35BF02CA-A890-4E47-AF90-10BD5ABAE6E2}">
      <dgm:prSet/>
      <dgm:spPr/>
      <dgm:t>
        <a:bodyPr/>
        <a:lstStyle/>
        <a:p>
          <a:endParaRPr lang="en-US"/>
        </a:p>
      </dgm:t>
    </dgm:pt>
    <dgm:pt modelId="{8BEF5EF0-E45E-4DF5-AE9A-6AC1426C521C}" type="pres">
      <dgm:prSet presAssocID="{20A5B77A-6CC1-4BA1-A21E-70AD3917D95F}" presName="root" presStyleCnt="0">
        <dgm:presLayoutVars>
          <dgm:dir/>
          <dgm:resizeHandles val="exact"/>
        </dgm:presLayoutVars>
      </dgm:prSet>
      <dgm:spPr/>
    </dgm:pt>
    <dgm:pt modelId="{A0F1B491-7EEE-4A3F-9E9F-CF59D2B19DFA}" type="pres">
      <dgm:prSet presAssocID="{39132263-0E70-4C52-841B-3E714FD205ED}" presName="compNode" presStyleCnt="0"/>
      <dgm:spPr/>
    </dgm:pt>
    <dgm:pt modelId="{05941B08-5ED3-49E3-BE67-1D10D5DA8B27}" type="pres">
      <dgm:prSet presAssocID="{39132263-0E70-4C52-841B-3E714FD205ED}" presName="bgRect" presStyleLbl="bgShp" presStyleIdx="0" presStyleCnt="2" custLinFactNeighborX="137" custLinFactNeighborY="15594"/>
      <dgm:spPr>
        <a:solidFill>
          <a:schemeClr val="accent1"/>
        </a:solidFill>
      </dgm:spPr>
    </dgm:pt>
    <dgm:pt modelId="{18C9F0A9-0768-468A-B98F-C3BBA48DED60}" type="pres">
      <dgm:prSet presAssocID="{39132263-0E70-4C52-841B-3E714FD205ED}" presName="iconRect" presStyleLbl="node1" presStyleIdx="0" presStyleCnt="2" custLinFactNeighborX="-2628" custLinFactNeighborY="31570"/>
      <dgm:spPr>
        <a:blipFill rotWithShape="1"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258BAA90-5110-4340-A69C-47DCB141889D}" type="pres">
      <dgm:prSet presAssocID="{39132263-0E70-4C52-841B-3E714FD205ED}" presName="spaceRect" presStyleCnt="0"/>
      <dgm:spPr/>
    </dgm:pt>
    <dgm:pt modelId="{F8E0BC25-AAAB-4F6B-82C5-7D70BF57ABE0}" type="pres">
      <dgm:prSet presAssocID="{39132263-0E70-4C52-841B-3E714FD205ED}" presName="parTx" presStyleLbl="revTx" presStyleIdx="0" presStyleCnt="2" custLinFactNeighborX="-109" custLinFactNeighborY="13153">
        <dgm:presLayoutVars>
          <dgm:chMax val="0"/>
          <dgm:chPref val="0"/>
        </dgm:presLayoutVars>
      </dgm:prSet>
      <dgm:spPr/>
    </dgm:pt>
    <dgm:pt modelId="{EC6CBB0E-E588-457A-BF5A-D4CF888252E8}" type="pres">
      <dgm:prSet presAssocID="{19A3E398-0FAE-466B-907D-FF2AD1F3B174}" presName="sibTrans" presStyleCnt="0"/>
      <dgm:spPr/>
    </dgm:pt>
    <dgm:pt modelId="{7E367078-7B7B-452C-84C0-9915654413CF}" type="pres">
      <dgm:prSet presAssocID="{547F1A99-9EEE-41AD-A50B-3440FF3CEBC0}" presName="compNode" presStyleCnt="0"/>
      <dgm:spPr/>
    </dgm:pt>
    <dgm:pt modelId="{8D8FDB1D-D25A-456D-94B2-1E5D56B0E9C0}" type="pres">
      <dgm:prSet presAssocID="{547F1A99-9EEE-41AD-A50B-3440FF3CEBC0}" presName="bgRect" presStyleLbl="bgShp" presStyleIdx="1" presStyleCnt="2" custLinFactNeighborY="-699"/>
      <dgm:spPr>
        <a:solidFill>
          <a:schemeClr val="accent2"/>
        </a:solidFill>
      </dgm:spPr>
    </dgm:pt>
    <dgm:pt modelId="{62B12076-4C65-4D5E-9CD2-E678920BA800}" type="pres">
      <dgm:prSet presAssocID="{547F1A99-9EEE-41AD-A50B-3440FF3CEBC0}" presName="iconRect" presStyleLbl="node1" presStyleIdx="1" presStyleCnt="2" custLinFactNeighborY="167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511A0D13-061F-495C-ACB5-4F102BBF85B1}" type="pres">
      <dgm:prSet presAssocID="{547F1A99-9EEE-41AD-A50B-3440FF3CEBC0}" presName="spaceRect" presStyleCnt="0"/>
      <dgm:spPr/>
    </dgm:pt>
    <dgm:pt modelId="{1E68A1E3-17E9-40FF-8E8F-74FC976BFBED}" type="pres">
      <dgm:prSet presAssocID="{547F1A99-9EEE-41AD-A50B-3440FF3CEBC0}" presName="parTx" presStyleLbl="revTx" presStyleIdx="1" presStyleCnt="2" custLinFactNeighborY="-2729">
        <dgm:presLayoutVars>
          <dgm:chMax val="0"/>
          <dgm:chPref val="0"/>
        </dgm:presLayoutVars>
      </dgm:prSet>
      <dgm:spPr/>
    </dgm:pt>
  </dgm:ptLst>
  <dgm:cxnLst>
    <dgm:cxn modelId="{67166819-33AC-49F9-ADC2-A34CB405AA5B}" srcId="{20A5B77A-6CC1-4BA1-A21E-70AD3917D95F}" destId="{39132263-0E70-4C52-841B-3E714FD205ED}" srcOrd="0" destOrd="0" parTransId="{3FD4F7E2-D486-4BF6-BBEC-C3425016A728}" sibTransId="{19A3E398-0FAE-466B-907D-FF2AD1F3B174}"/>
    <dgm:cxn modelId="{8E08E072-A709-4D11-8A81-E2B84D47B687}" type="presOf" srcId="{547F1A99-9EEE-41AD-A50B-3440FF3CEBC0}" destId="{1E68A1E3-17E9-40FF-8E8F-74FC976BFBED}" srcOrd="0" destOrd="0" presId="urn:microsoft.com/office/officeart/2018/2/layout/IconVerticalSolidList"/>
    <dgm:cxn modelId="{1ACDA3A8-D370-4207-B596-D76C5BE7B861}" type="presOf" srcId="{39132263-0E70-4C52-841B-3E714FD205ED}" destId="{F8E0BC25-AAAB-4F6B-82C5-7D70BF57ABE0}" srcOrd="0" destOrd="0" presId="urn:microsoft.com/office/officeart/2018/2/layout/IconVerticalSolidList"/>
    <dgm:cxn modelId="{35BF02CA-A890-4E47-AF90-10BD5ABAE6E2}" srcId="{20A5B77A-6CC1-4BA1-A21E-70AD3917D95F}" destId="{547F1A99-9EEE-41AD-A50B-3440FF3CEBC0}" srcOrd="1" destOrd="0" parTransId="{81B6BD32-E712-4211-B44F-D9B3A02B0E79}" sibTransId="{18B8D4D4-AEF0-4DB0-BC0D-CA0D26E7383A}"/>
    <dgm:cxn modelId="{2DA023CD-BC9F-4BFA-A9FF-0FCF40062242}" type="presOf" srcId="{20A5B77A-6CC1-4BA1-A21E-70AD3917D95F}" destId="{8BEF5EF0-E45E-4DF5-AE9A-6AC1426C521C}" srcOrd="0" destOrd="0" presId="urn:microsoft.com/office/officeart/2018/2/layout/IconVerticalSolidList"/>
    <dgm:cxn modelId="{EB037919-8A15-473C-8F4E-66FBB7355D28}" type="presParOf" srcId="{8BEF5EF0-E45E-4DF5-AE9A-6AC1426C521C}" destId="{A0F1B491-7EEE-4A3F-9E9F-CF59D2B19DFA}" srcOrd="0" destOrd="0" presId="urn:microsoft.com/office/officeart/2018/2/layout/IconVerticalSolidList"/>
    <dgm:cxn modelId="{14C9A5E3-D3BB-4BE1-8498-15E29F4F4179}" type="presParOf" srcId="{A0F1B491-7EEE-4A3F-9E9F-CF59D2B19DFA}" destId="{05941B08-5ED3-49E3-BE67-1D10D5DA8B27}" srcOrd="0" destOrd="0" presId="urn:microsoft.com/office/officeart/2018/2/layout/IconVerticalSolidList"/>
    <dgm:cxn modelId="{AF5DCF5F-6B90-43CC-8AEC-00543FCAC6A5}" type="presParOf" srcId="{A0F1B491-7EEE-4A3F-9E9F-CF59D2B19DFA}" destId="{18C9F0A9-0768-468A-B98F-C3BBA48DED60}" srcOrd="1" destOrd="0" presId="urn:microsoft.com/office/officeart/2018/2/layout/IconVerticalSolidList"/>
    <dgm:cxn modelId="{C78222C2-E2D1-47F5-88CB-A7318B274388}" type="presParOf" srcId="{A0F1B491-7EEE-4A3F-9E9F-CF59D2B19DFA}" destId="{258BAA90-5110-4340-A69C-47DCB141889D}" srcOrd="2" destOrd="0" presId="urn:microsoft.com/office/officeart/2018/2/layout/IconVerticalSolidList"/>
    <dgm:cxn modelId="{B83B6FF8-D893-44DE-88D6-D75965C2F458}" type="presParOf" srcId="{A0F1B491-7EEE-4A3F-9E9F-CF59D2B19DFA}" destId="{F8E0BC25-AAAB-4F6B-82C5-7D70BF57ABE0}" srcOrd="3" destOrd="0" presId="urn:microsoft.com/office/officeart/2018/2/layout/IconVerticalSolidList"/>
    <dgm:cxn modelId="{69AC7B09-E3AD-4DB4-8D8E-5BBFFD54D15D}" type="presParOf" srcId="{8BEF5EF0-E45E-4DF5-AE9A-6AC1426C521C}" destId="{EC6CBB0E-E588-457A-BF5A-D4CF888252E8}" srcOrd="1" destOrd="0" presId="urn:microsoft.com/office/officeart/2018/2/layout/IconVerticalSolidList"/>
    <dgm:cxn modelId="{79858236-FD31-4E9F-A95D-E9683A58EDC4}" type="presParOf" srcId="{8BEF5EF0-E45E-4DF5-AE9A-6AC1426C521C}" destId="{7E367078-7B7B-452C-84C0-9915654413CF}" srcOrd="2" destOrd="0" presId="urn:microsoft.com/office/officeart/2018/2/layout/IconVerticalSolidList"/>
    <dgm:cxn modelId="{980359FC-8B91-46AA-8744-86C571D66E04}" type="presParOf" srcId="{7E367078-7B7B-452C-84C0-9915654413CF}" destId="{8D8FDB1D-D25A-456D-94B2-1E5D56B0E9C0}" srcOrd="0" destOrd="0" presId="urn:microsoft.com/office/officeart/2018/2/layout/IconVerticalSolidList"/>
    <dgm:cxn modelId="{02FDA674-10F2-487D-9FC9-3233CD190124}" type="presParOf" srcId="{7E367078-7B7B-452C-84C0-9915654413CF}" destId="{62B12076-4C65-4D5E-9CD2-E678920BA800}" srcOrd="1" destOrd="0" presId="urn:microsoft.com/office/officeart/2018/2/layout/IconVerticalSolidList"/>
    <dgm:cxn modelId="{DB87CF14-C448-4FBA-8A63-E7EBDF9EC050}" type="presParOf" srcId="{7E367078-7B7B-452C-84C0-9915654413CF}" destId="{511A0D13-061F-495C-ACB5-4F102BBF85B1}" srcOrd="2" destOrd="0" presId="urn:microsoft.com/office/officeart/2018/2/layout/IconVerticalSolidList"/>
    <dgm:cxn modelId="{B6A321FB-2D27-4421-832C-80489C91519C}" type="presParOf" srcId="{7E367078-7B7B-452C-84C0-9915654413CF}" destId="{1E68A1E3-17E9-40FF-8E8F-74FC976BFB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4DBEE7-1258-4D03-965C-7B1B681E5A78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3_2" csCatId="accent3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215D1CAE-7B8C-42D0-B699-30611B26682B}">
      <dgm:prSet custT="1"/>
      <dgm:spPr>
        <a:solidFill>
          <a:schemeClr val="accent2"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l-PL" sz="2200" b="0" i="0" dirty="0"/>
            <a:t>Możliwość roboczego przygotowania wniosku z konta indywidualnego przy najwyższym poziomie dotacji i prefinansowaniu (teraz robią to operatorzy) </a:t>
          </a:r>
          <a:r>
            <a:rPr lang="pl-PL" sz="2200" b="1" i="0" dirty="0"/>
            <a:t>→ ułatwienie w składaniu wniosków.</a:t>
          </a:r>
          <a:endParaRPr lang="en-US" sz="2200" b="1" dirty="0"/>
        </a:p>
      </dgm:t>
    </dgm:pt>
    <dgm:pt modelId="{F33AEC24-AC3A-4D36-A6D6-382743A0BC0D}" type="parTrans" cxnId="{0B8C6BCE-9AF8-4AB1-BB33-A70565229635}">
      <dgm:prSet/>
      <dgm:spPr/>
      <dgm:t>
        <a:bodyPr/>
        <a:lstStyle/>
        <a:p>
          <a:endParaRPr lang="en-US"/>
        </a:p>
      </dgm:t>
    </dgm:pt>
    <dgm:pt modelId="{BF320C3E-377A-4607-B76B-F12B2376EDA3}" type="sibTrans" cxnId="{0B8C6BCE-9AF8-4AB1-BB33-A70565229635}">
      <dgm:prSet phldrT="1" phldr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84F6663F-8E93-4A0C-9F71-DE28C7E9081D}">
      <dgm:prSet custT="1"/>
      <dgm:spPr>
        <a:solidFill>
          <a:schemeClr val="accent2"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l-PL" sz="2200" b="0" i="0" dirty="0"/>
            <a:t>Wydłużenie ze 120 do 180 dni realizacji umowy z wykonawcą przy prefinansowaniu </a:t>
          </a:r>
          <a:r>
            <a:rPr lang="pl-PL" sz="2200" b="1" i="0" dirty="0"/>
            <a:t>→ więcej czasu na spokojne zakończenie i rozliczenie inwestycji.</a:t>
          </a:r>
          <a:endParaRPr lang="en-US" sz="2200" dirty="0"/>
        </a:p>
      </dgm:t>
    </dgm:pt>
    <dgm:pt modelId="{4A29DFAB-11F2-4509-96AB-12866CE176D1}" type="parTrans" cxnId="{57AC6979-BDBE-41E3-8EB2-5AD7CF5EA8E1}">
      <dgm:prSet/>
      <dgm:spPr/>
      <dgm:t>
        <a:bodyPr/>
        <a:lstStyle/>
        <a:p>
          <a:endParaRPr lang="en-US"/>
        </a:p>
      </dgm:t>
    </dgm:pt>
    <dgm:pt modelId="{4C1FFA7D-4ADD-421E-A26C-67BBEE2B9935}" type="sibTrans" cxnId="{57AC6979-BDBE-41E3-8EB2-5AD7CF5EA8E1}">
      <dgm:prSet phldrT="2" phldr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/>
            <a:t>2</a:t>
          </a:r>
        </a:p>
      </dgm:t>
    </dgm:pt>
    <dgm:pt modelId="{B732EC20-A1C0-419B-B764-A3A3A2EF9AA3}" type="pres">
      <dgm:prSet presAssocID="{CE4DBEE7-1258-4D03-965C-7B1B681E5A78}" presName="Name0" presStyleCnt="0">
        <dgm:presLayoutVars>
          <dgm:animLvl val="lvl"/>
          <dgm:resizeHandles val="exact"/>
        </dgm:presLayoutVars>
      </dgm:prSet>
      <dgm:spPr/>
    </dgm:pt>
    <dgm:pt modelId="{7501715F-44BE-498E-A5B7-4C4BFEE140F1}" type="pres">
      <dgm:prSet presAssocID="{215D1CAE-7B8C-42D0-B699-30611B26682B}" presName="compositeNode" presStyleCnt="0">
        <dgm:presLayoutVars>
          <dgm:bulletEnabled val="1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670CDEC-415E-4033-AAFA-381ECDA44EE3}" type="pres">
      <dgm:prSet presAssocID="{215D1CAE-7B8C-42D0-B699-30611B26682B}" presName="bgRect" presStyleLbl="bgAccFollowNode1" presStyleIdx="0" presStyleCnt="2" custLinFactNeighborX="-8912" custLinFactNeighborY="16921"/>
      <dgm:spPr/>
    </dgm:pt>
    <dgm:pt modelId="{7E498297-54D3-4375-9829-2C2891ABD4A6}" type="pres">
      <dgm:prSet presAssocID="{BF320C3E-377A-4607-B76B-F12B2376EDA3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454D2704-74B8-4B36-A568-8A34F42A6E28}" type="pres">
      <dgm:prSet presAssocID="{215D1CAE-7B8C-42D0-B699-30611B26682B}" presName="bottomLine" presStyleLbl="alignNode1" presStyleIdx="1" presStyleCnt="4">
        <dgm:presLayoutVars/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D044723-B072-4343-89B8-1A729AE2D525}" type="pres">
      <dgm:prSet presAssocID="{215D1CAE-7B8C-42D0-B699-30611B26682B}" presName="nodeText" presStyleLbl="bgAccFollowNode1" presStyleIdx="0" presStyleCnt="2">
        <dgm:presLayoutVars>
          <dgm:bulletEnabled val="1"/>
        </dgm:presLayoutVars>
      </dgm:prSet>
      <dgm:spPr/>
    </dgm:pt>
    <dgm:pt modelId="{C2142F1B-7A4C-4472-90B5-BF392F0B4E76}" type="pres">
      <dgm:prSet presAssocID="{BF320C3E-377A-4607-B76B-F12B2376EDA3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1F62359-6716-4DF6-8AF5-254EACB23839}" type="pres">
      <dgm:prSet presAssocID="{84F6663F-8E93-4A0C-9F71-DE28C7E9081D}" presName="compositeNode" presStyleCnt="0">
        <dgm:presLayoutVars>
          <dgm:bulletEnabled val="1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4240B4D-4EFE-4379-B8CC-DB64C6559A18}" type="pres">
      <dgm:prSet presAssocID="{84F6663F-8E93-4A0C-9F71-DE28C7E9081D}" presName="bgRect" presStyleLbl="bgAccFollowNode1" presStyleIdx="1" presStyleCnt="2" custLinFactNeighborX="26"/>
      <dgm:spPr/>
    </dgm:pt>
    <dgm:pt modelId="{AECB6126-05A0-48D4-8173-2E485121AC86}" type="pres">
      <dgm:prSet presAssocID="{4C1FFA7D-4ADD-421E-A26C-67BBEE2B9935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9E92DE85-9DFB-422F-B927-55E8D36387C4}" type="pres">
      <dgm:prSet presAssocID="{84F6663F-8E93-4A0C-9F71-DE28C7E9081D}" presName="bottomLine" presStyleLbl="alignNode1" presStyleIdx="3" presStyleCnt="4">
        <dgm:presLayoutVars/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8725CB3-F6C6-4C50-BBDB-C925BDC17ED4}" type="pres">
      <dgm:prSet presAssocID="{84F6663F-8E93-4A0C-9F71-DE28C7E9081D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5128345F-1443-4EC4-93E8-2D9D3354C9F2}" type="presOf" srcId="{84F6663F-8E93-4A0C-9F71-DE28C7E9081D}" destId="{C4240B4D-4EFE-4379-B8CC-DB64C6559A18}" srcOrd="0" destOrd="0" presId="urn:microsoft.com/office/officeart/2016/7/layout/BasicLinearProcessNumbered"/>
    <dgm:cxn modelId="{9032B450-80FE-4310-902D-0F9F69824F80}" type="presOf" srcId="{4C1FFA7D-4ADD-421E-A26C-67BBEE2B9935}" destId="{AECB6126-05A0-48D4-8173-2E485121AC86}" srcOrd="0" destOrd="0" presId="urn:microsoft.com/office/officeart/2016/7/layout/BasicLinearProcessNumbered"/>
    <dgm:cxn modelId="{ABF14372-B92B-4E31-B4BE-AFDB8DC0F9D3}" type="presOf" srcId="{BF320C3E-377A-4607-B76B-F12B2376EDA3}" destId="{7E498297-54D3-4375-9829-2C2891ABD4A6}" srcOrd="0" destOrd="0" presId="urn:microsoft.com/office/officeart/2016/7/layout/BasicLinearProcessNumbered"/>
    <dgm:cxn modelId="{F5E45952-F682-446F-BFC3-CEE596068BEC}" type="presOf" srcId="{CE4DBEE7-1258-4D03-965C-7B1B681E5A78}" destId="{B732EC20-A1C0-419B-B764-A3A3A2EF9AA3}" srcOrd="0" destOrd="0" presId="urn:microsoft.com/office/officeart/2016/7/layout/BasicLinearProcessNumbered"/>
    <dgm:cxn modelId="{57AC6979-BDBE-41E3-8EB2-5AD7CF5EA8E1}" srcId="{CE4DBEE7-1258-4D03-965C-7B1B681E5A78}" destId="{84F6663F-8E93-4A0C-9F71-DE28C7E9081D}" srcOrd="1" destOrd="0" parTransId="{4A29DFAB-11F2-4509-96AB-12866CE176D1}" sibTransId="{4C1FFA7D-4ADD-421E-A26C-67BBEE2B9935}"/>
    <dgm:cxn modelId="{3946C17B-3F7D-4812-94DA-883EB4FBA12C}" type="presOf" srcId="{215D1CAE-7B8C-42D0-B699-30611B26682B}" destId="{9670CDEC-415E-4033-AAFA-381ECDA44EE3}" srcOrd="0" destOrd="0" presId="urn:microsoft.com/office/officeart/2016/7/layout/BasicLinearProcessNumbered"/>
    <dgm:cxn modelId="{DE772196-5221-43F6-9769-4D0DEC8D07B3}" type="presOf" srcId="{84F6663F-8E93-4A0C-9F71-DE28C7E9081D}" destId="{68725CB3-F6C6-4C50-BBDB-C925BDC17ED4}" srcOrd="1" destOrd="0" presId="urn:microsoft.com/office/officeart/2016/7/layout/BasicLinearProcessNumbered"/>
    <dgm:cxn modelId="{0B8C6BCE-9AF8-4AB1-BB33-A70565229635}" srcId="{CE4DBEE7-1258-4D03-965C-7B1B681E5A78}" destId="{215D1CAE-7B8C-42D0-B699-30611B26682B}" srcOrd="0" destOrd="0" parTransId="{F33AEC24-AC3A-4D36-A6D6-382743A0BC0D}" sibTransId="{BF320C3E-377A-4607-B76B-F12B2376EDA3}"/>
    <dgm:cxn modelId="{81141BDC-853D-43C8-8BC3-7E11364E0111}" type="presOf" srcId="{215D1CAE-7B8C-42D0-B699-30611B26682B}" destId="{2D044723-B072-4343-89B8-1A729AE2D525}" srcOrd="1" destOrd="0" presId="urn:microsoft.com/office/officeart/2016/7/layout/BasicLinearProcessNumbered"/>
    <dgm:cxn modelId="{F4ADDBA1-B283-4AC8-B192-7775AD690E23}" type="presParOf" srcId="{B732EC20-A1C0-419B-B764-A3A3A2EF9AA3}" destId="{7501715F-44BE-498E-A5B7-4C4BFEE140F1}" srcOrd="0" destOrd="0" presId="urn:microsoft.com/office/officeart/2016/7/layout/BasicLinearProcessNumbered"/>
    <dgm:cxn modelId="{F3AE0BD3-8C69-40EE-A498-6544631F1003}" type="presParOf" srcId="{7501715F-44BE-498E-A5B7-4C4BFEE140F1}" destId="{9670CDEC-415E-4033-AAFA-381ECDA44EE3}" srcOrd="0" destOrd="0" presId="urn:microsoft.com/office/officeart/2016/7/layout/BasicLinearProcessNumbered"/>
    <dgm:cxn modelId="{3D0B7CB1-7CB6-4F20-A9D7-38FE205F272F}" type="presParOf" srcId="{7501715F-44BE-498E-A5B7-4C4BFEE140F1}" destId="{7E498297-54D3-4375-9829-2C2891ABD4A6}" srcOrd="1" destOrd="0" presId="urn:microsoft.com/office/officeart/2016/7/layout/BasicLinearProcessNumbered"/>
    <dgm:cxn modelId="{9A27B691-5729-4F1F-AA14-72FC2E8B43CC}" type="presParOf" srcId="{7501715F-44BE-498E-A5B7-4C4BFEE140F1}" destId="{454D2704-74B8-4B36-A568-8A34F42A6E28}" srcOrd="2" destOrd="0" presId="urn:microsoft.com/office/officeart/2016/7/layout/BasicLinearProcessNumbered"/>
    <dgm:cxn modelId="{4F58CF2D-1BC1-4968-8043-AC95B1DF122B}" type="presParOf" srcId="{7501715F-44BE-498E-A5B7-4C4BFEE140F1}" destId="{2D044723-B072-4343-89B8-1A729AE2D525}" srcOrd="3" destOrd="0" presId="urn:microsoft.com/office/officeart/2016/7/layout/BasicLinearProcessNumbered"/>
    <dgm:cxn modelId="{6DC3885F-C300-4CD2-B9E4-BC8EB1A61131}" type="presParOf" srcId="{B732EC20-A1C0-419B-B764-A3A3A2EF9AA3}" destId="{C2142F1B-7A4C-4472-90B5-BF392F0B4E76}" srcOrd="1" destOrd="0" presId="urn:microsoft.com/office/officeart/2016/7/layout/BasicLinearProcessNumbered"/>
    <dgm:cxn modelId="{3371E4F8-6165-4B78-BC69-211AB1AEC7CD}" type="presParOf" srcId="{B732EC20-A1C0-419B-B764-A3A3A2EF9AA3}" destId="{C1F62359-6716-4DF6-8AF5-254EACB23839}" srcOrd="2" destOrd="0" presId="urn:microsoft.com/office/officeart/2016/7/layout/BasicLinearProcessNumbered"/>
    <dgm:cxn modelId="{9198DCB7-1371-4B88-82FF-E45DA26C748B}" type="presParOf" srcId="{C1F62359-6716-4DF6-8AF5-254EACB23839}" destId="{C4240B4D-4EFE-4379-B8CC-DB64C6559A18}" srcOrd="0" destOrd="0" presId="urn:microsoft.com/office/officeart/2016/7/layout/BasicLinearProcessNumbered"/>
    <dgm:cxn modelId="{3B0C8002-2860-431F-B469-DF4B11B4803A}" type="presParOf" srcId="{C1F62359-6716-4DF6-8AF5-254EACB23839}" destId="{AECB6126-05A0-48D4-8173-2E485121AC86}" srcOrd="1" destOrd="0" presId="urn:microsoft.com/office/officeart/2016/7/layout/BasicLinearProcessNumbered"/>
    <dgm:cxn modelId="{97A63E58-7AB6-4F7E-A816-44D709634E40}" type="presParOf" srcId="{C1F62359-6716-4DF6-8AF5-254EACB23839}" destId="{9E92DE85-9DFB-422F-B927-55E8D36387C4}" srcOrd="2" destOrd="0" presId="urn:microsoft.com/office/officeart/2016/7/layout/BasicLinearProcessNumbered"/>
    <dgm:cxn modelId="{1496CCD0-5712-4830-B915-0CCABF2D7D74}" type="presParOf" srcId="{C1F62359-6716-4DF6-8AF5-254EACB23839}" destId="{68725CB3-F6C6-4C50-BBDB-C925BDC17ED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ADC04-E6D3-4A44-803F-28D75B1617EE}">
      <dsp:nvSpPr>
        <dsp:cNvPr id="0" name=""/>
        <dsp:cNvSpPr/>
      </dsp:nvSpPr>
      <dsp:spPr>
        <a:xfrm>
          <a:off x="4850524" y="2746"/>
          <a:ext cx="3315509" cy="2105348"/>
        </a:xfrm>
        <a:prstGeom prst="roundRect">
          <a:avLst>
            <a:gd name="adj" fmla="val 10000"/>
          </a:avLst>
        </a:prstGeom>
        <a:solidFill>
          <a:srgbClr val="A6D4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24B3E1-5043-4FCC-874A-82DB63D5680C}">
      <dsp:nvSpPr>
        <dsp:cNvPr id="0" name=""/>
        <dsp:cNvSpPr/>
      </dsp:nvSpPr>
      <dsp:spPr>
        <a:xfrm>
          <a:off x="5218914" y="352716"/>
          <a:ext cx="3315509" cy="2105348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Analizy objęły:</a:t>
          </a:r>
          <a:br>
            <a:rPr lang="pl-PL" sz="2100" b="1" kern="1200" dirty="0"/>
          </a:br>
          <a:r>
            <a:rPr lang="pl-PL" sz="2100" kern="1200" dirty="0"/>
            <a:t>→ dane GUS</a:t>
          </a:r>
          <a:br>
            <a:rPr lang="pl-PL" sz="2100" kern="1200" dirty="0"/>
          </a:br>
          <a:r>
            <a:rPr lang="pl-PL" sz="2100" kern="1200" dirty="0"/>
            <a:t>→ oferty rynkowe</a:t>
          </a:r>
          <a:br>
            <a:rPr lang="pl-PL" sz="2100" kern="1200" dirty="0"/>
          </a:br>
          <a:r>
            <a:rPr lang="pl-PL" sz="2100" kern="1200" dirty="0"/>
            <a:t>→ wypłacone wnioski</a:t>
          </a:r>
          <a:br>
            <a:rPr lang="pl-PL" sz="2100" kern="1200" dirty="0"/>
          </a:br>
          <a:r>
            <a:rPr lang="pl-PL" sz="2100" kern="1200" dirty="0"/>
            <a:t>→ wnioski o płatność</a:t>
          </a:r>
          <a:endParaRPr lang="en-US" sz="2100" kern="1200" dirty="0"/>
        </a:p>
      </dsp:txBody>
      <dsp:txXfrm>
        <a:off x="5280578" y="414380"/>
        <a:ext cx="3192181" cy="1982020"/>
      </dsp:txXfrm>
    </dsp:sp>
    <dsp:sp modelId="{2FBC8320-0569-45F0-8E49-AAE03E7D4305}">
      <dsp:nvSpPr>
        <dsp:cNvPr id="0" name=""/>
        <dsp:cNvSpPr/>
      </dsp:nvSpPr>
      <dsp:spPr>
        <a:xfrm>
          <a:off x="743112" y="2746"/>
          <a:ext cx="3315509" cy="2105348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9212A8-1E2F-4207-AB0E-7F2734B4CE87}">
      <dsp:nvSpPr>
        <dsp:cNvPr id="0" name=""/>
        <dsp:cNvSpPr/>
      </dsp:nvSpPr>
      <dsp:spPr>
        <a:xfrm>
          <a:off x="1111502" y="352716"/>
          <a:ext cx="3315509" cy="2105348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Bez zmian </a:t>
          </a:r>
          <a:r>
            <a:rPr lang="pl-PL" sz="2100" kern="1200" dirty="0"/>
            <a:t>pozostają łączne limity dotacji na termomodernizację – maksymalnie 83 tys. zł (najwyższy poziom dotacji).</a:t>
          </a:r>
          <a:endParaRPr lang="en-US" sz="2100" kern="1200" dirty="0"/>
        </a:p>
      </dsp:txBody>
      <dsp:txXfrm>
        <a:off x="1173166" y="414380"/>
        <a:ext cx="3192181" cy="1982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4F9DA-4270-4D8A-B107-414D4F2311CC}">
      <dsp:nvSpPr>
        <dsp:cNvPr id="0" name=""/>
        <dsp:cNvSpPr/>
      </dsp:nvSpPr>
      <dsp:spPr>
        <a:xfrm>
          <a:off x="844001" y="-7"/>
          <a:ext cx="2965773" cy="1883266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EF9F35-EECA-4F71-A125-625DC28D8247}">
      <dsp:nvSpPr>
        <dsp:cNvPr id="0" name=""/>
        <dsp:cNvSpPr/>
      </dsp:nvSpPr>
      <dsp:spPr>
        <a:xfrm>
          <a:off x="1173531" y="313046"/>
          <a:ext cx="2965773" cy="1883266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Wzrost</a:t>
          </a:r>
          <a:r>
            <a:rPr lang="pl-PL" sz="2100" kern="1200" dirty="0"/>
            <a:t> maksymalnych jednostkowych kwot dotacji o </a:t>
          </a:r>
          <a:r>
            <a:rPr lang="pl-PL" sz="2100" b="1" kern="1200" dirty="0"/>
            <a:t>10%.</a:t>
          </a:r>
          <a:endParaRPr lang="en-US" sz="2100" b="1" kern="1200" dirty="0"/>
        </a:p>
      </dsp:txBody>
      <dsp:txXfrm>
        <a:off x="1228690" y="368205"/>
        <a:ext cx="2855455" cy="1772948"/>
      </dsp:txXfrm>
    </dsp:sp>
    <dsp:sp modelId="{0262C038-264B-4557-9CF1-0D242018CB66}">
      <dsp:nvSpPr>
        <dsp:cNvPr id="0" name=""/>
        <dsp:cNvSpPr/>
      </dsp:nvSpPr>
      <dsp:spPr>
        <a:xfrm>
          <a:off x="4468835" y="594"/>
          <a:ext cx="2965773" cy="1883266"/>
        </a:xfrm>
        <a:prstGeom prst="roundRect">
          <a:avLst>
            <a:gd name="adj" fmla="val 10000"/>
          </a:avLst>
        </a:prstGeom>
        <a:solidFill>
          <a:srgbClr val="A6D4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99AADC-597A-4CA9-9311-EEBA545A891F}">
      <dsp:nvSpPr>
        <dsp:cNvPr id="0" name=""/>
        <dsp:cNvSpPr/>
      </dsp:nvSpPr>
      <dsp:spPr>
        <a:xfrm>
          <a:off x="4798366" y="313648"/>
          <a:ext cx="2965773" cy="1883266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Zakres</a:t>
          </a:r>
          <a:br>
            <a:rPr lang="pl-PL" sz="2100" b="1" kern="1200" dirty="0"/>
          </a:br>
          <a:r>
            <a:rPr lang="pl-PL" sz="2100" kern="1200" dirty="0"/>
            <a:t>→ ocieplenie przegród</a:t>
          </a:r>
          <a:br>
            <a:rPr lang="pl-PL" sz="2100" kern="1200" dirty="0"/>
          </a:br>
          <a:r>
            <a:rPr lang="pl-PL" sz="2100" kern="1200" dirty="0"/>
            <a:t>→ stolarka okienna</a:t>
          </a:r>
          <a:br>
            <a:rPr lang="pl-PL" sz="2100" kern="1200" dirty="0"/>
          </a:br>
          <a:r>
            <a:rPr lang="pl-PL" sz="2100" kern="1200" dirty="0"/>
            <a:t>→ stolarka drzwiowa</a:t>
          </a:r>
          <a:br>
            <a:rPr lang="pl-PL" sz="2100" kern="1200" dirty="0"/>
          </a:br>
          <a:r>
            <a:rPr lang="pl-PL" sz="2100" kern="1200" dirty="0"/>
            <a:t>→ bramy garażowe</a:t>
          </a:r>
          <a:endParaRPr lang="en-US" sz="2100" kern="1200" dirty="0"/>
        </a:p>
      </dsp:txBody>
      <dsp:txXfrm>
        <a:off x="4853525" y="368807"/>
        <a:ext cx="2855455" cy="1772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B903B-FBEA-4C39-8ACE-D475B2AECDDB}">
      <dsp:nvSpPr>
        <dsp:cNvPr id="0" name=""/>
        <dsp:cNvSpPr/>
      </dsp:nvSpPr>
      <dsp:spPr>
        <a:xfrm>
          <a:off x="0" y="806642"/>
          <a:ext cx="6866068" cy="2395575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i="0" kern="1200" dirty="0"/>
            <a:t>Obecnie</a:t>
          </a:r>
          <a:br>
            <a:rPr lang="pl-PL" sz="2100" b="1" i="0" kern="1200" dirty="0"/>
          </a:br>
          <a:r>
            <a:rPr lang="pl-PL" sz="2100" b="0" i="0" kern="1200" dirty="0"/>
            <a:t>→ tylko mistrzowie kominiarscy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i="0" kern="1200" dirty="0"/>
            <a:t>Dodano</a:t>
          </a:r>
          <a:br>
            <a:rPr lang="pl-PL" sz="2100" b="0" i="0" kern="1200" dirty="0"/>
          </a:br>
          <a:r>
            <a:rPr lang="pl-PL" sz="2100" b="0" i="0" kern="1200" dirty="0"/>
            <a:t>→ osoby posiadające odpowiednie uprawnienia budowlane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i="0" kern="1200" dirty="0"/>
            <a:t>Efekt</a:t>
          </a:r>
          <a:br>
            <a:rPr lang="pl-PL" sz="2100" b="1" i="0" kern="1200" dirty="0"/>
          </a:br>
          <a:r>
            <a:rPr lang="pl-PL" sz="2100" b="0" i="0" kern="1200" dirty="0"/>
            <a:t>→ łatwiejsze pozyskanie wymaganej dokumentacji</a:t>
          </a:r>
          <a:endParaRPr lang="en-US" sz="2100" kern="1200" dirty="0"/>
        </a:p>
      </dsp:txBody>
      <dsp:txXfrm>
        <a:off x="116942" y="923584"/>
        <a:ext cx="6632184" cy="21616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41B08-5ED3-49E3-BE67-1D10D5DA8B27}">
      <dsp:nvSpPr>
        <dsp:cNvPr id="0" name=""/>
        <dsp:cNvSpPr/>
      </dsp:nvSpPr>
      <dsp:spPr>
        <a:xfrm>
          <a:off x="0" y="886677"/>
          <a:ext cx="10865580" cy="1568053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9F0A9-0768-468A-B98F-C3BBA48DED60}">
      <dsp:nvSpPr>
        <dsp:cNvPr id="0" name=""/>
        <dsp:cNvSpPr/>
      </dsp:nvSpPr>
      <dsp:spPr>
        <a:xfrm>
          <a:off x="451671" y="1267236"/>
          <a:ext cx="862429" cy="862429"/>
        </a:xfrm>
        <a:prstGeom prst="rect">
          <a:avLst/>
        </a:prstGeom>
        <a:blipFill rotWithShape="1"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0BC25-AAAB-4F6B-82C5-7D70BF57ABE0}">
      <dsp:nvSpPr>
        <dsp:cNvPr id="0" name=""/>
        <dsp:cNvSpPr/>
      </dsp:nvSpPr>
      <dsp:spPr>
        <a:xfrm>
          <a:off x="1801232" y="848401"/>
          <a:ext cx="9054478" cy="1568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952" tIns="165952" rIns="165952" bIns="16595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i="0" kern="1200" dirty="0"/>
            <a:t>Zmiana</a:t>
          </a:r>
          <a:br>
            <a:rPr lang="pl-PL" sz="2000" b="1" i="0" kern="1200" dirty="0"/>
          </a:br>
          <a:r>
            <a:rPr lang="pl-PL" sz="2000" b="0" i="0" kern="1200" dirty="0"/>
            <a:t>Wycofanie dofinansowania do ogrzewania elektrycznego innego niż pompy ciepła.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i="0" kern="1200" dirty="0"/>
            <a:t>Termin</a:t>
          </a:r>
          <a:br>
            <a:rPr lang="pl-PL" sz="2000" b="1" i="0" kern="1200" dirty="0"/>
          </a:br>
          <a:r>
            <a:rPr lang="pl-PL" sz="2000" b="0" i="0" kern="1200" dirty="0"/>
            <a:t>Do końca 2026 r. obowiązuje okres przejściowy.</a:t>
          </a:r>
          <a:endParaRPr lang="en-US" sz="2000" kern="1200" dirty="0"/>
        </a:p>
      </dsp:txBody>
      <dsp:txXfrm>
        <a:off x="1801232" y="848401"/>
        <a:ext cx="9054478" cy="1568053"/>
      </dsp:txXfrm>
    </dsp:sp>
    <dsp:sp modelId="{8D8FDB1D-D25A-456D-94B2-1E5D56B0E9C0}">
      <dsp:nvSpPr>
        <dsp:cNvPr id="0" name=""/>
        <dsp:cNvSpPr/>
      </dsp:nvSpPr>
      <dsp:spPr>
        <a:xfrm>
          <a:off x="0" y="2557659"/>
          <a:ext cx="10865580" cy="1568053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12076-4C65-4D5E-9CD2-E678920BA800}">
      <dsp:nvSpPr>
        <dsp:cNvPr id="0" name=""/>
        <dsp:cNvSpPr/>
      </dsp:nvSpPr>
      <dsp:spPr>
        <a:xfrm>
          <a:off x="474336" y="2935886"/>
          <a:ext cx="862429" cy="86242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8A1E3-17E9-40FF-8E8F-74FC976BFBED}">
      <dsp:nvSpPr>
        <dsp:cNvPr id="0" name=""/>
        <dsp:cNvSpPr/>
      </dsp:nvSpPr>
      <dsp:spPr>
        <a:xfrm>
          <a:off x="1811101" y="2525828"/>
          <a:ext cx="9054478" cy="1568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952" tIns="165952" rIns="165952" bIns="16595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Lista ZUM (doprecyzowania)</a:t>
          </a:r>
          <a:br>
            <a:rPr lang="pl-PL" sz="2000" kern="1200" dirty="0"/>
          </a:br>
          <a:r>
            <a:rPr lang="pl-PL" sz="2000" b="0" i="0" kern="1200" dirty="0"/>
            <a:t>U</a:t>
          </a:r>
          <a:r>
            <a:rPr lang="pl-PL" sz="2000" kern="1200" dirty="0"/>
            <a:t>rządzenie pozostaje kwalifikowane do dofinansowania, jeśli było na Liście ZUM w dniu wystawienia faktury zaliczkowej. </a:t>
          </a:r>
        </a:p>
      </dsp:txBody>
      <dsp:txXfrm>
        <a:off x="1811101" y="2525828"/>
        <a:ext cx="9054478" cy="15680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0CDEC-415E-4033-AAFA-381ECDA44EE3}">
      <dsp:nvSpPr>
        <dsp:cNvPr id="0" name=""/>
        <dsp:cNvSpPr/>
      </dsp:nvSpPr>
      <dsp:spPr>
        <a:xfrm>
          <a:off x="0" y="0"/>
          <a:ext cx="5210219" cy="4342657"/>
        </a:xfrm>
        <a:prstGeom prst="rect">
          <a:avLst/>
        </a:prstGeom>
        <a:solidFill>
          <a:schemeClr val="accent2"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209" tIns="330200" rIns="406209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0" i="0" kern="1200" dirty="0"/>
            <a:t>Możliwość roboczego przygotowania wniosku z konta indywidualnego przy najwyższym poziomie dotacji i prefinansowaniu (teraz robią to operatorzy) </a:t>
          </a:r>
          <a:r>
            <a:rPr lang="pl-PL" sz="2200" b="1" i="0" kern="1200" dirty="0"/>
            <a:t>→ ułatwienie w składaniu wniosków.</a:t>
          </a:r>
          <a:endParaRPr lang="en-US" sz="2200" b="1" kern="1200" dirty="0"/>
        </a:p>
      </dsp:txBody>
      <dsp:txXfrm>
        <a:off x="0" y="1650209"/>
        <a:ext cx="5210219" cy="2605594"/>
      </dsp:txXfrm>
    </dsp:sp>
    <dsp:sp modelId="{7E498297-54D3-4375-9829-2C2891ABD4A6}">
      <dsp:nvSpPr>
        <dsp:cNvPr id="0" name=""/>
        <dsp:cNvSpPr/>
      </dsp:nvSpPr>
      <dsp:spPr>
        <a:xfrm>
          <a:off x="1955046" y="434265"/>
          <a:ext cx="1302797" cy="13027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571" tIns="12700" rIns="10157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2145836" y="625055"/>
        <a:ext cx="921217" cy="921217"/>
      </dsp:txXfrm>
    </dsp:sp>
    <dsp:sp modelId="{454D2704-74B8-4B36-A568-8A34F42A6E28}">
      <dsp:nvSpPr>
        <dsp:cNvPr id="0" name=""/>
        <dsp:cNvSpPr/>
      </dsp:nvSpPr>
      <dsp:spPr>
        <a:xfrm>
          <a:off x="1335" y="4342585"/>
          <a:ext cx="5210219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240B4D-4EFE-4379-B8CC-DB64C6559A18}">
      <dsp:nvSpPr>
        <dsp:cNvPr id="0" name=""/>
        <dsp:cNvSpPr/>
      </dsp:nvSpPr>
      <dsp:spPr>
        <a:xfrm>
          <a:off x="5733912" y="0"/>
          <a:ext cx="5210219" cy="4342657"/>
        </a:xfrm>
        <a:prstGeom prst="rect">
          <a:avLst/>
        </a:prstGeom>
        <a:solidFill>
          <a:schemeClr val="accent2"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209" tIns="330200" rIns="406209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0" i="0" kern="1200" dirty="0"/>
            <a:t>Wydłużenie ze 120 do 180 dni realizacji umowy z wykonawcą przy prefinansowaniu </a:t>
          </a:r>
          <a:r>
            <a:rPr lang="pl-PL" sz="2200" b="1" i="0" kern="1200" dirty="0"/>
            <a:t>→ więcej czasu na spokojne zakończenie i rozliczenie inwestycji.</a:t>
          </a:r>
          <a:endParaRPr lang="en-US" sz="2200" kern="1200" dirty="0"/>
        </a:p>
      </dsp:txBody>
      <dsp:txXfrm>
        <a:off x="5733912" y="1650209"/>
        <a:ext cx="5210219" cy="2605594"/>
      </dsp:txXfrm>
    </dsp:sp>
    <dsp:sp modelId="{AECB6126-05A0-48D4-8173-2E485121AC86}">
      <dsp:nvSpPr>
        <dsp:cNvPr id="0" name=""/>
        <dsp:cNvSpPr/>
      </dsp:nvSpPr>
      <dsp:spPr>
        <a:xfrm>
          <a:off x="7686287" y="434265"/>
          <a:ext cx="1302797" cy="13027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571" tIns="12700" rIns="10157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7877077" y="625055"/>
        <a:ext cx="921217" cy="921217"/>
      </dsp:txXfrm>
    </dsp:sp>
    <dsp:sp modelId="{9E92DE85-9DFB-422F-B927-55E8D36387C4}">
      <dsp:nvSpPr>
        <dsp:cNvPr id="0" name=""/>
        <dsp:cNvSpPr/>
      </dsp:nvSpPr>
      <dsp:spPr>
        <a:xfrm>
          <a:off x="5732576" y="4342585"/>
          <a:ext cx="5210219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7/21/2026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7/21/2026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25BCAF1-D433-B204-DA7A-12EF69F96A0A}"/>
              </a:ext>
            </a:extLst>
          </p:cNvPr>
          <p:cNvSpPr/>
          <p:nvPr userDrawn="1"/>
        </p:nvSpPr>
        <p:spPr>
          <a:xfrm>
            <a:off x="0" y="3778270"/>
            <a:ext cx="12192000" cy="200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E2535D8-40D0-F93F-D3A1-3E1935F12E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5650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74305CA-E0DC-572C-A8EE-78154968C2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5650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179742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3816" y="139490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7536" y="1394902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1177585"/>
            <a:ext cx="10440990" cy="7861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D4E929E-5D78-E977-2EB9-3878008701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60B80FF-04C3-8E69-6859-587F31F17F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50C82F6-A1FE-BB88-103F-549C05F6CE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270543"/>
            <a:ext cx="4142232" cy="452051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1285103"/>
            <a:ext cx="6159500" cy="450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16029B7-B272-35DF-9085-608187BFFC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1082479"/>
            <a:ext cx="3494314" cy="455863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1103970"/>
            <a:ext cx="6766560" cy="45385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5FC0C2D-DFAA-5F13-2BD5-2195C45E1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68679"/>
            <a:ext cx="3929449" cy="5989321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4504" r="-1293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BC6E50E-364D-A32D-A5C0-7B3E0BB7A9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14B15D1-4527-1F45-5E1A-7B9F942FE9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0199" y="6101069"/>
            <a:ext cx="352067" cy="352067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0C04174-D932-CBE7-0DEF-4D2126757B21}"/>
              </a:ext>
            </a:extLst>
          </p:cNvPr>
          <p:cNvSpPr/>
          <p:nvPr userDrawn="1"/>
        </p:nvSpPr>
        <p:spPr>
          <a:xfrm>
            <a:off x="0" y="3778270"/>
            <a:ext cx="12192000" cy="200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44897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8454" y="0"/>
            <a:ext cx="3863546" cy="6017741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017" t="1" b="-13964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F016F70-9EBA-FE6D-2A06-641733AA9C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190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29324"/>
            <a:ext cx="3923271" cy="602867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756" r="1259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3657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5D74425-41A3-6F5E-E77E-0228003F2F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228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8C50EF2-74CC-F04E-26C0-58AE0DDCB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29A1C7FD-22A5-9962-4D2F-A0861D7527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198" y="400307"/>
            <a:ext cx="6194991" cy="6467409"/>
          </a:xfrm>
          <a:custGeom>
            <a:avLst/>
            <a:gdLst>
              <a:gd name="connsiteX0" fmla="*/ 0 w 6191794"/>
              <a:gd name="connsiteY0" fmla="*/ 0 h 6035484"/>
              <a:gd name="connsiteX1" fmla="*/ 6191794 w 6191794"/>
              <a:gd name="connsiteY1" fmla="*/ 0 h 6035484"/>
              <a:gd name="connsiteX2" fmla="*/ 6191794 w 6191794"/>
              <a:gd name="connsiteY2" fmla="*/ 6035484 h 6035484"/>
              <a:gd name="connsiteX3" fmla="*/ 0 w 6191794"/>
              <a:gd name="connsiteY3" fmla="*/ 6035484 h 6035484"/>
              <a:gd name="connsiteX4" fmla="*/ 0 w 6191794"/>
              <a:gd name="connsiteY4" fmla="*/ 0 h 6035484"/>
              <a:gd name="connsiteX0" fmla="*/ 0 w 6191794"/>
              <a:gd name="connsiteY0" fmla="*/ 0 h 6035484"/>
              <a:gd name="connsiteX1" fmla="*/ 3981450 w 6191794"/>
              <a:gd name="connsiteY1" fmla="*/ 2984 h 6035484"/>
              <a:gd name="connsiteX2" fmla="*/ 6191794 w 6191794"/>
              <a:gd name="connsiteY2" fmla="*/ 0 h 6035484"/>
              <a:gd name="connsiteX3" fmla="*/ 6191794 w 6191794"/>
              <a:gd name="connsiteY3" fmla="*/ 6035484 h 6035484"/>
              <a:gd name="connsiteX4" fmla="*/ 0 w 6191794"/>
              <a:gd name="connsiteY4" fmla="*/ 6035484 h 6035484"/>
              <a:gd name="connsiteX5" fmla="*/ 0 w 6191794"/>
              <a:gd name="connsiteY5" fmla="*/ 0 h 6035484"/>
              <a:gd name="connsiteX0" fmla="*/ 0 w 6191794"/>
              <a:gd name="connsiteY0" fmla="*/ 3366 h 6038850"/>
              <a:gd name="connsiteX1" fmla="*/ 3981450 w 6191794"/>
              <a:gd name="connsiteY1" fmla="*/ 6350 h 6038850"/>
              <a:gd name="connsiteX2" fmla="*/ 4292600 w 6191794"/>
              <a:gd name="connsiteY2" fmla="*/ 0 h 6038850"/>
              <a:gd name="connsiteX3" fmla="*/ 6191794 w 6191794"/>
              <a:gd name="connsiteY3" fmla="*/ 3366 h 6038850"/>
              <a:gd name="connsiteX4" fmla="*/ 6191794 w 6191794"/>
              <a:gd name="connsiteY4" fmla="*/ 6038850 h 6038850"/>
              <a:gd name="connsiteX5" fmla="*/ 0 w 6191794"/>
              <a:gd name="connsiteY5" fmla="*/ 6038850 h 6038850"/>
              <a:gd name="connsiteX6" fmla="*/ 0 w 6191794"/>
              <a:gd name="connsiteY6" fmla="*/ 3366 h 6038850"/>
              <a:gd name="connsiteX0" fmla="*/ 0 w 6191794"/>
              <a:gd name="connsiteY0" fmla="*/ 9716 h 6045200"/>
              <a:gd name="connsiteX1" fmla="*/ 3981450 w 6191794"/>
              <a:gd name="connsiteY1" fmla="*/ 12700 h 6045200"/>
              <a:gd name="connsiteX2" fmla="*/ 4292600 w 6191794"/>
              <a:gd name="connsiteY2" fmla="*/ 6350 h 6045200"/>
              <a:gd name="connsiteX3" fmla="*/ 5969000 w 6191794"/>
              <a:gd name="connsiteY3" fmla="*/ 0 h 6045200"/>
              <a:gd name="connsiteX4" fmla="*/ 6191794 w 6191794"/>
              <a:gd name="connsiteY4" fmla="*/ 9716 h 6045200"/>
              <a:gd name="connsiteX5" fmla="*/ 6191794 w 6191794"/>
              <a:gd name="connsiteY5" fmla="*/ 6045200 h 6045200"/>
              <a:gd name="connsiteX6" fmla="*/ 0 w 6191794"/>
              <a:gd name="connsiteY6" fmla="*/ 6045200 h 6045200"/>
              <a:gd name="connsiteX7" fmla="*/ 0 w 6191794"/>
              <a:gd name="connsiteY7" fmla="*/ 9716 h 6045200"/>
              <a:gd name="connsiteX0" fmla="*/ 0 w 6191794"/>
              <a:gd name="connsiteY0" fmla="*/ 9716 h 6045200"/>
              <a:gd name="connsiteX1" fmla="*/ 3930650 w 6191794"/>
              <a:gd name="connsiteY1" fmla="*/ 19050 h 6045200"/>
              <a:gd name="connsiteX2" fmla="*/ 4292600 w 6191794"/>
              <a:gd name="connsiteY2" fmla="*/ 6350 h 6045200"/>
              <a:gd name="connsiteX3" fmla="*/ 5969000 w 6191794"/>
              <a:gd name="connsiteY3" fmla="*/ 0 h 6045200"/>
              <a:gd name="connsiteX4" fmla="*/ 6191794 w 6191794"/>
              <a:gd name="connsiteY4" fmla="*/ 9716 h 6045200"/>
              <a:gd name="connsiteX5" fmla="*/ 6191794 w 6191794"/>
              <a:gd name="connsiteY5" fmla="*/ 6045200 h 6045200"/>
              <a:gd name="connsiteX6" fmla="*/ 0 w 6191794"/>
              <a:gd name="connsiteY6" fmla="*/ 6045200 h 6045200"/>
              <a:gd name="connsiteX7" fmla="*/ 0 w 6191794"/>
              <a:gd name="connsiteY7" fmla="*/ 9716 h 6045200"/>
              <a:gd name="connsiteX0" fmla="*/ 0 w 6191794"/>
              <a:gd name="connsiteY0" fmla="*/ 441516 h 6477000"/>
              <a:gd name="connsiteX1" fmla="*/ 3930650 w 6191794"/>
              <a:gd name="connsiteY1" fmla="*/ 450850 h 6477000"/>
              <a:gd name="connsiteX2" fmla="*/ 3924300 w 6191794"/>
              <a:gd name="connsiteY2" fmla="*/ 0 h 6477000"/>
              <a:gd name="connsiteX3" fmla="*/ 5969000 w 6191794"/>
              <a:gd name="connsiteY3" fmla="*/ 431800 h 6477000"/>
              <a:gd name="connsiteX4" fmla="*/ 6191794 w 6191794"/>
              <a:gd name="connsiteY4" fmla="*/ 441516 h 6477000"/>
              <a:gd name="connsiteX5" fmla="*/ 6191794 w 6191794"/>
              <a:gd name="connsiteY5" fmla="*/ 6477000 h 6477000"/>
              <a:gd name="connsiteX6" fmla="*/ 0 w 6191794"/>
              <a:gd name="connsiteY6" fmla="*/ 6477000 h 6477000"/>
              <a:gd name="connsiteX7" fmla="*/ 0 w 6191794"/>
              <a:gd name="connsiteY7" fmla="*/ 441516 h 6477000"/>
              <a:gd name="connsiteX0" fmla="*/ 0 w 6203950"/>
              <a:gd name="connsiteY0" fmla="*/ 441516 h 6477000"/>
              <a:gd name="connsiteX1" fmla="*/ 3930650 w 6203950"/>
              <a:gd name="connsiteY1" fmla="*/ 450850 h 6477000"/>
              <a:gd name="connsiteX2" fmla="*/ 3924300 w 6203950"/>
              <a:gd name="connsiteY2" fmla="*/ 0 h 6477000"/>
              <a:gd name="connsiteX3" fmla="*/ 6203950 w 6203950"/>
              <a:gd name="connsiteY3" fmla="*/ 12700 h 6477000"/>
              <a:gd name="connsiteX4" fmla="*/ 6191794 w 6203950"/>
              <a:gd name="connsiteY4" fmla="*/ 441516 h 6477000"/>
              <a:gd name="connsiteX5" fmla="*/ 6191794 w 6203950"/>
              <a:gd name="connsiteY5" fmla="*/ 6477000 h 6477000"/>
              <a:gd name="connsiteX6" fmla="*/ 0 w 6203950"/>
              <a:gd name="connsiteY6" fmla="*/ 6477000 h 6477000"/>
              <a:gd name="connsiteX7" fmla="*/ 0 w 6203950"/>
              <a:gd name="connsiteY7" fmla="*/ 441516 h 6477000"/>
              <a:gd name="connsiteX0" fmla="*/ 0 w 6203950"/>
              <a:gd name="connsiteY0" fmla="*/ 441516 h 6477000"/>
              <a:gd name="connsiteX1" fmla="*/ 3933847 w 6203950"/>
              <a:gd name="connsiteY1" fmla="*/ 428470 h 6477000"/>
              <a:gd name="connsiteX2" fmla="*/ 3924300 w 6203950"/>
              <a:gd name="connsiteY2" fmla="*/ 0 h 6477000"/>
              <a:gd name="connsiteX3" fmla="*/ 6203950 w 6203950"/>
              <a:gd name="connsiteY3" fmla="*/ 12700 h 6477000"/>
              <a:gd name="connsiteX4" fmla="*/ 6191794 w 6203950"/>
              <a:gd name="connsiteY4" fmla="*/ 441516 h 6477000"/>
              <a:gd name="connsiteX5" fmla="*/ 6191794 w 6203950"/>
              <a:gd name="connsiteY5" fmla="*/ 6477000 h 6477000"/>
              <a:gd name="connsiteX6" fmla="*/ 0 w 6203950"/>
              <a:gd name="connsiteY6" fmla="*/ 6477000 h 6477000"/>
              <a:gd name="connsiteX7" fmla="*/ 0 w 6203950"/>
              <a:gd name="connsiteY7" fmla="*/ 441516 h 6477000"/>
              <a:gd name="connsiteX0" fmla="*/ 0 w 6203950"/>
              <a:gd name="connsiteY0" fmla="*/ 431925 h 6467409"/>
              <a:gd name="connsiteX1" fmla="*/ 3933847 w 6203950"/>
              <a:gd name="connsiteY1" fmla="*/ 418879 h 6467409"/>
              <a:gd name="connsiteX2" fmla="*/ 3933891 w 6203950"/>
              <a:gd name="connsiteY2" fmla="*/ 0 h 6467409"/>
              <a:gd name="connsiteX3" fmla="*/ 6203950 w 6203950"/>
              <a:gd name="connsiteY3" fmla="*/ 3109 h 6467409"/>
              <a:gd name="connsiteX4" fmla="*/ 6191794 w 6203950"/>
              <a:gd name="connsiteY4" fmla="*/ 431925 h 6467409"/>
              <a:gd name="connsiteX5" fmla="*/ 6191794 w 6203950"/>
              <a:gd name="connsiteY5" fmla="*/ 6467409 h 6467409"/>
              <a:gd name="connsiteX6" fmla="*/ 0 w 6203950"/>
              <a:gd name="connsiteY6" fmla="*/ 6467409 h 6467409"/>
              <a:gd name="connsiteX7" fmla="*/ 0 w 6203950"/>
              <a:gd name="connsiteY7" fmla="*/ 431925 h 6467409"/>
              <a:gd name="connsiteX0" fmla="*/ 0 w 6207147"/>
              <a:gd name="connsiteY0" fmla="*/ 422333 h 6467409"/>
              <a:gd name="connsiteX1" fmla="*/ 3937044 w 6207147"/>
              <a:gd name="connsiteY1" fmla="*/ 418879 h 6467409"/>
              <a:gd name="connsiteX2" fmla="*/ 3937088 w 6207147"/>
              <a:gd name="connsiteY2" fmla="*/ 0 h 6467409"/>
              <a:gd name="connsiteX3" fmla="*/ 6207147 w 6207147"/>
              <a:gd name="connsiteY3" fmla="*/ 3109 h 6467409"/>
              <a:gd name="connsiteX4" fmla="*/ 6194991 w 6207147"/>
              <a:gd name="connsiteY4" fmla="*/ 431925 h 6467409"/>
              <a:gd name="connsiteX5" fmla="*/ 6194991 w 6207147"/>
              <a:gd name="connsiteY5" fmla="*/ 6467409 h 6467409"/>
              <a:gd name="connsiteX6" fmla="*/ 3197 w 6207147"/>
              <a:gd name="connsiteY6" fmla="*/ 6467409 h 6467409"/>
              <a:gd name="connsiteX7" fmla="*/ 0 w 6207147"/>
              <a:gd name="connsiteY7" fmla="*/ 422333 h 6467409"/>
              <a:gd name="connsiteX0" fmla="*/ 0 w 6194991"/>
              <a:gd name="connsiteY0" fmla="*/ 422333 h 6467409"/>
              <a:gd name="connsiteX1" fmla="*/ 3937044 w 6194991"/>
              <a:gd name="connsiteY1" fmla="*/ 418879 h 6467409"/>
              <a:gd name="connsiteX2" fmla="*/ 3937088 w 6194991"/>
              <a:gd name="connsiteY2" fmla="*/ 0 h 6467409"/>
              <a:gd name="connsiteX3" fmla="*/ 6194358 w 6194991"/>
              <a:gd name="connsiteY3" fmla="*/ 3109 h 6467409"/>
              <a:gd name="connsiteX4" fmla="*/ 6194991 w 6194991"/>
              <a:gd name="connsiteY4" fmla="*/ 431925 h 6467409"/>
              <a:gd name="connsiteX5" fmla="*/ 6194991 w 6194991"/>
              <a:gd name="connsiteY5" fmla="*/ 6467409 h 6467409"/>
              <a:gd name="connsiteX6" fmla="*/ 3197 w 6194991"/>
              <a:gd name="connsiteY6" fmla="*/ 6467409 h 6467409"/>
              <a:gd name="connsiteX7" fmla="*/ 0 w 6194991"/>
              <a:gd name="connsiteY7" fmla="*/ 422333 h 646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94991" h="6467409">
                <a:moveTo>
                  <a:pt x="0" y="422333"/>
                </a:moveTo>
                <a:lnTo>
                  <a:pt x="3937044" y="418879"/>
                </a:lnTo>
                <a:cubicBezTo>
                  <a:pt x="3934927" y="268596"/>
                  <a:pt x="3939205" y="150283"/>
                  <a:pt x="3937088" y="0"/>
                </a:cubicBezTo>
                <a:lnTo>
                  <a:pt x="6194358" y="3109"/>
                </a:lnTo>
                <a:lnTo>
                  <a:pt x="6194991" y="431925"/>
                </a:lnTo>
                <a:lnTo>
                  <a:pt x="6194991" y="6467409"/>
                </a:lnTo>
                <a:lnTo>
                  <a:pt x="3197" y="6467409"/>
                </a:lnTo>
                <a:cubicBezTo>
                  <a:pt x="2131" y="4452384"/>
                  <a:pt x="1066" y="2437358"/>
                  <a:pt x="0" y="422333"/>
                </a:cubicBezTo>
                <a:close/>
              </a:path>
            </a:pathLst>
          </a:custGeom>
          <a:blipFill dpi="0" rotWithShape="1">
            <a:blip r:embed="rId3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2623"/>
            </a:stretch>
          </a:blipFill>
        </p:spPr>
        <p:txBody>
          <a:bodyPr/>
          <a:lstStyle/>
          <a:p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827904"/>
            <a:ext cx="5685399" cy="5121082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77" t="-1838" r="1"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3E07F9B-E40D-4E6A-CAC4-E9CD23BC28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198" y="400307"/>
            <a:ext cx="6194991" cy="6467409"/>
          </a:xfrm>
          <a:custGeom>
            <a:avLst/>
            <a:gdLst>
              <a:gd name="connsiteX0" fmla="*/ 0 w 6191794"/>
              <a:gd name="connsiteY0" fmla="*/ 0 h 6035484"/>
              <a:gd name="connsiteX1" fmla="*/ 6191794 w 6191794"/>
              <a:gd name="connsiteY1" fmla="*/ 0 h 6035484"/>
              <a:gd name="connsiteX2" fmla="*/ 6191794 w 6191794"/>
              <a:gd name="connsiteY2" fmla="*/ 6035484 h 6035484"/>
              <a:gd name="connsiteX3" fmla="*/ 0 w 6191794"/>
              <a:gd name="connsiteY3" fmla="*/ 6035484 h 6035484"/>
              <a:gd name="connsiteX4" fmla="*/ 0 w 6191794"/>
              <a:gd name="connsiteY4" fmla="*/ 0 h 6035484"/>
              <a:gd name="connsiteX0" fmla="*/ 0 w 6191794"/>
              <a:gd name="connsiteY0" fmla="*/ 0 h 6035484"/>
              <a:gd name="connsiteX1" fmla="*/ 3981450 w 6191794"/>
              <a:gd name="connsiteY1" fmla="*/ 2984 h 6035484"/>
              <a:gd name="connsiteX2" fmla="*/ 6191794 w 6191794"/>
              <a:gd name="connsiteY2" fmla="*/ 0 h 6035484"/>
              <a:gd name="connsiteX3" fmla="*/ 6191794 w 6191794"/>
              <a:gd name="connsiteY3" fmla="*/ 6035484 h 6035484"/>
              <a:gd name="connsiteX4" fmla="*/ 0 w 6191794"/>
              <a:gd name="connsiteY4" fmla="*/ 6035484 h 6035484"/>
              <a:gd name="connsiteX5" fmla="*/ 0 w 6191794"/>
              <a:gd name="connsiteY5" fmla="*/ 0 h 6035484"/>
              <a:gd name="connsiteX0" fmla="*/ 0 w 6191794"/>
              <a:gd name="connsiteY0" fmla="*/ 3366 h 6038850"/>
              <a:gd name="connsiteX1" fmla="*/ 3981450 w 6191794"/>
              <a:gd name="connsiteY1" fmla="*/ 6350 h 6038850"/>
              <a:gd name="connsiteX2" fmla="*/ 4292600 w 6191794"/>
              <a:gd name="connsiteY2" fmla="*/ 0 h 6038850"/>
              <a:gd name="connsiteX3" fmla="*/ 6191794 w 6191794"/>
              <a:gd name="connsiteY3" fmla="*/ 3366 h 6038850"/>
              <a:gd name="connsiteX4" fmla="*/ 6191794 w 6191794"/>
              <a:gd name="connsiteY4" fmla="*/ 6038850 h 6038850"/>
              <a:gd name="connsiteX5" fmla="*/ 0 w 6191794"/>
              <a:gd name="connsiteY5" fmla="*/ 6038850 h 6038850"/>
              <a:gd name="connsiteX6" fmla="*/ 0 w 6191794"/>
              <a:gd name="connsiteY6" fmla="*/ 3366 h 6038850"/>
              <a:gd name="connsiteX0" fmla="*/ 0 w 6191794"/>
              <a:gd name="connsiteY0" fmla="*/ 9716 h 6045200"/>
              <a:gd name="connsiteX1" fmla="*/ 3981450 w 6191794"/>
              <a:gd name="connsiteY1" fmla="*/ 12700 h 6045200"/>
              <a:gd name="connsiteX2" fmla="*/ 4292600 w 6191794"/>
              <a:gd name="connsiteY2" fmla="*/ 6350 h 6045200"/>
              <a:gd name="connsiteX3" fmla="*/ 5969000 w 6191794"/>
              <a:gd name="connsiteY3" fmla="*/ 0 h 6045200"/>
              <a:gd name="connsiteX4" fmla="*/ 6191794 w 6191794"/>
              <a:gd name="connsiteY4" fmla="*/ 9716 h 6045200"/>
              <a:gd name="connsiteX5" fmla="*/ 6191794 w 6191794"/>
              <a:gd name="connsiteY5" fmla="*/ 6045200 h 6045200"/>
              <a:gd name="connsiteX6" fmla="*/ 0 w 6191794"/>
              <a:gd name="connsiteY6" fmla="*/ 6045200 h 6045200"/>
              <a:gd name="connsiteX7" fmla="*/ 0 w 6191794"/>
              <a:gd name="connsiteY7" fmla="*/ 9716 h 6045200"/>
              <a:gd name="connsiteX0" fmla="*/ 0 w 6191794"/>
              <a:gd name="connsiteY0" fmla="*/ 9716 h 6045200"/>
              <a:gd name="connsiteX1" fmla="*/ 3930650 w 6191794"/>
              <a:gd name="connsiteY1" fmla="*/ 19050 h 6045200"/>
              <a:gd name="connsiteX2" fmla="*/ 4292600 w 6191794"/>
              <a:gd name="connsiteY2" fmla="*/ 6350 h 6045200"/>
              <a:gd name="connsiteX3" fmla="*/ 5969000 w 6191794"/>
              <a:gd name="connsiteY3" fmla="*/ 0 h 6045200"/>
              <a:gd name="connsiteX4" fmla="*/ 6191794 w 6191794"/>
              <a:gd name="connsiteY4" fmla="*/ 9716 h 6045200"/>
              <a:gd name="connsiteX5" fmla="*/ 6191794 w 6191794"/>
              <a:gd name="connsiteY5" fmla="*/ 6045200 h 6045200"/>
              <a:gd name="connsiteX6" fmla="*/ 0 w 6191794"/>
              <a:gd name="connsiteY6" fmla="*/ 6045200 h 6045200"/>
              <a:gd name="connsiteX7" fmla="*/ 0 w 6191794"/>
              <a:gd name="connsiteY7" fmla="*/ 9716 h 6045200"/>
              <a:gd name="connsiteX0" fmla="*/ 0 w 6191794"/>
              <a:gd name="connsiteY0" fmla="*/ 441516 h 6477000"/>
              <a:gd name="connsiteX1" fmla="*/ 3930650 w 6191794"/>
              <a:gd name="connsiteY1" fmla="*/ 450850 h 6477000"/>
              <a:gd name="connsiteX2" fmla="*/ 3924300 w 6191794"/>
              <a:gd name="connsiteY2" fmla="*/ 0 h 6477000"/>
              <a:gd name="connsiteX3" fmla="*/ 5969000 w 6191794"/>
              <a:gd name="connsiteY3" fmla="*/ 431800 h 6477000"/>
              <a:gd name="connsiteX4" fmla="*/ 6191794 w 6191794"/>
              <a:gd name="connsiteY4" fmla="*/ 441516 h 6477000"/>
              <a:gd name="connsiteX5" fmla="*/ 6191794 w 6191794"/>
              <a:gd name="connsiteY5" fmla="*/ 6477000 h 6477000"/>
              <a:gd name="connsiteX6" fmla="*/ 0 w 6191794"/>
              <a:gd name="connsiteY6" fmla="*/ 6477000 h 6477000"/>
              <a:gd name="connsiteX7" fmla="*/ 0 w 6191794"/>
              <a:gd name="connsiteY7" fmla="*/ 441516 h 6477000"/>
              <a:gd name="connsiteX0" fmla="*/ 0 w 6203950"/>
              <a:gd name="connsiteY0" fmla="*/ 441516 h 6477000"/>
              <a:gd name="connsiteX1" fmla="*/ 3930650 w 6203950"/>
              <a:gd name="connsiteY1" fmla="*/ 450850 h 6477000"/>
              <a:gd name="connsiteX2" fmla="*/ 3924300 w 6203950"/>
              <a:gd name="connsiteY2" fmla="*/ 0 h 6477000"/>
              <a:gd name="connsiteX3" fmla="*/ 6203950 w 6203950"/>
              <a:gd name="connsiteY3" fmla="*/ 12700 h 6477000"/>
              <a:gd name="connsiteX4" fmla="*/ 6191794 w 6203950"/>
              <a:gd name="connsiteY4" fmla="*/ 441516 h 6477000"/>
              <a:gd name="connsiteX5" fmla="*/ 6191794 w 6203950"/>
              <a:gd name="connsiteY5" fmla="*/ 6477000 h 6477000"/>
              <a:gd name="connsiteX6" fmla="*/ 0 w 6203950"/>
              <a:gd name="connsiteY6" fmla="*/ 6477000 h 6477000"/>
              <a:gd name="connsiteX7" fmla="*/ 0 w 6203950"/>
              <a:gd name="connsiteY7" fmla="*/ 441516 h 6477000"/>
              <a:gd name="connsiteX0" fmla="*/ 0 w 6203950"/>
              <a:gd name="connsiteY0" fmla="*/ 441516 h 6477000"/>
              <a:gd name="connsiteX1" fmla="*/ 3933847 w 6203950"/>
              <a:gd name="connsiteY1" fmla="*/ 428470 h 6477000"/>
              <a:gd name="connsiteX2" fmla="*/ 3924300 w 6203950"/>
              <a:gd name="connsiteY2" fmla="*/ 0 h 6477000"/>
              <a:gd name="connsiteX3" fmla="*/ 6203950 w 6203950"/>
              <a:gd name="connsiteY3" fmla="*/ 12700 h 6477000"/>
              <a:gd name="connsiteX4" fmla="*/ 6191794 w 6203950"/>
              <a:gd name="connsiteY4" fmla="*/ 441516 h 6477000"/>
              <a:gd name="connsiteX5" fmla="*/ 6191794 w 6203950"/>
              <a:gd name="connsiteY5" fmla="*/ 6477000 h 6477000"/>
              <a:gd name="connsiteX6" fmla="*/ 0 w 6203950"/>
              <a:gd name="connsiteY6" fmla="*/ 6477000 h 6477000"/>
              <a:gd name="connsiteX7" fmla="*/ 0 w 6203950"/>
              <a:gd name="connsiteY7" fmla="*/ 441516 h 6477000"/>
              <a:gd name="connsiteX0" fmla="*/ 0 w 6203950"/>
              <a:gd name="connsiteY0" fmla="*/ 431925 h 6467409"/>
              <a:gd name="connsiteX1" fmla="*/ 3933847 w 6203950"/>
              <a:gd name="connsiteY1" fmla="*/ 418879 h 6467409"/>
              <a:gd name="connsiteX2" fmla="*/ 3933891 w 6203950"/>
              <a:gd name="connsiteY2" fmla="*/ 0 h 6467409"/>
              <a:gd name="connsiteX3" fmla="*/ 6203950 w 6203950"/>
              <a:gd name="connsiteY3" fmla="*/ 3109 h 6467409"/>
              <a:gd name="connsiteX4" fmla="*/ 6191794 w 6203950"/>
              <a:gd name="connsiteY4" fmla="*/ 431925 h 6467409"/>
              <a:gd name="connsiteX5" fmla="*/ 6191794 w 6203950"/>
              <a:gd name="connsiteY5" fmla="*/ 6467409 h 6467409"/>
              <a:gd name="connsiteX6" fmla="*/ 0 w 6203950"/>
              <a:gd name="connsiteY6" fmla="*/ 6467409 h 6467409"/>
              <a:gd name="connsiteX7" fmla="*/ 0 w 6203950"/>
              <a:gd name="connsiteY7" fmla="*/ 431925 h 6467409"/>
              <a:gd name="connsiteX0" fmla="*/ 0 w 6207147"/>
              <a:gd name="connsiteY0" fmla="*/ 422333 h 6467409"/>
              <a:gd name="connsiteX1" fmla="*/ 3937044 w 6207147"/>
              <a:gd name="connsiteY1" fmla="*/ 418879 h 6467409"/>
              <a:gd name="connsiteX2" fmla="*/ 3937088 w 6207147"/>
              <a:gd name="connsiteY2" fmla="*/ 0 h 6467409"/>
              <a:gd name="connsiteX3" fmla="*/ 6207147 w 6207147"/>
              <a:gd name="connsiteY3" fmla="*/ 3109 h 6467409"/>
              <a:gd name="connsiteX4" fmla="*/ 6194991 w 6207147"/>
              <a:gd name="connsiteY4" fmla="*/ 431925 h 6467409"/>
              <a:gd name="connsiteX5" fmla="*/ 6194991 w 6207147"/>
              <a:gd name="connsiteY5" fmla="*/ 6467409 h 6467409"/>
              <a:gd name="connsiteX6" fmla="*/ 3197 w 6207147"/>
              <a:gd name="connsiteY6" fmla="*/ 6467409 h 6467409"/>
              <a:gd name="connsiteX7" fmla="*/ 0 w 6207147"/>
              <a:gd name="connsiteY7" fmla="*/ 422333 h 6467409"/>
              <a:gd name="connsiteX0" fmla="*/ 0 w 6194991"/>
              <a:gd name="connsiteY0" fmla="*/ 422333 h 6467409"/>
              <a:gd name="connsiteX1" fmla="*/ 3937044 w 6194991"/>
              <a:gd name="connsiteY1" fmla="*/ 418879 h 6467409"/>
              <a:gd name="connsiteX2" fmla="*/ 3937088 w 6194991"/>
              <a:gd name="connsiteY2" fmla="*/ 0 h 6467409"/>
              <a:gd name="connsiteX3" fmla="*/ 6194358 w 6194991"/>
              <a:gd name="connsiteY3" fmla="*/ 3109 h 6467409"/>
              <a:gd name="connsiteX4" fmla="*/ 6194991 w 6194991"/>
              <a:gd name="connsiteY4" fmla="*/ 431925 h 6467409"/>
              <a:gd name="connsiteX5" fmla="*/ 6194991 w 6194991"/>
              <a:gd name="connsiteY5" fmla="*/ 6467409 h 6467409"/>
              <a:gd name="connsiteX6" fmla="*/ 3197 w 6194991"/>
              <a:gd name="connsiteY6" fmla="*/ 6467409 h 6467409"/>
              <a:gd name="connsiteX7" fmla="*/ 0 w 6194991"/>
              <a:gd name="connsiteY7" fmla="*/ 422333 h 646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94991" h="6467409">
                <a:moveTo>
                  <a:pt x="0" y="422333"/>
                </a:moveTo>
                <a:lnTo>
                  <a:pt x="3937044" y="418879"/>
                </a:lnTo>
                <a:cubicBezTo>
                  <a:pt x="3934927" y="268596"/>
                  <a:pt x="3939205" y="150283"/>
                  <a:pt x="3937088" y="0"/>
                </a:cubicBezTo>
                <a:lnTo>
                  <a:pt x="6194358" y="3109"/>
                </a:lnTo>
                <a:lnTo>
                  <a:pt x="6194991" y="431925"/>
                </a:lnTo>
                <a:lnTo>
                  <a:pt x="6194991" y="6467409"/>
                </a:lnTo>
                <a:lnTo>
                  <a:pt x="3197" y="6467409"/>
                </a:lnTo>
                <a:cubicBezTo>
                  <a:pt x="2131" y="4452384"/>
                  <a:pt x="1066" y="2437358"/>
                  <a:pt x="0" y="422333"/>
                </a:cubicBezTo>
                <a:close/>
              </a:path>
            </a:pathLst>
          </a:cu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2623"/>
            </a:stretch>
          </a:blipFill>
        </p:spPr>
        <p:txBody>
          <a:bodyPr/>
          <a:lstStyle/>
          <a:p>
            <a:r>
              <a:rPr lang="en-US" dirty="0"/>
              <a:t>Click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19DF18C-3BCB-CD28-DE89-2093F6219F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C154AD2-9658-199F-EC7C-BB6A93CBF4CA}"/>
              </a:ext>
            </a:extLst>
          </p:cNvPr>
          <p:cNvSpPr/>
          <p:nvPr userDrawn="1"/>
        </p:nvSpPr>
        <p:spPr>
          <a:xfrm>
            <a:off x="6191794" y="6048375"/>
            <a:ext cx="2133056" cy="809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668D024-4874-4B32-F3D4-5559772B6C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5EA9BCB-BC4A-824B-CF3B-D0B53064B5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940901"/>
            <a:ext cx="10765539" cy="664596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1"/>
            <a:ext cx="4251960" cy="40882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213847"/>
            <a:ext cx="4672584" cy="105469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1213848"/>
            <a:ext cx="5585925" cy="47265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957" y="997464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997464"/>
            <a:ext cx="6561138" cy="49385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513695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002286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8990E020-C49D-5B7B-1485-11B082DFBA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198" y="400307"/>
            <a:ext cx="6194991" cy="6467409"/>
          </a:xfrm>
          <a:custGeom>
            <a:avLst/>
            <a:gdLst>
              <a:gd name="connsiteX0" fmla="*/ 0 w 6191794"/>
              <a:gd name="connsiteY0" fmla="*/ 0 h 6035484"/>
              <a:gd name="connsiteX1" fmla="*/ 6191794 w 6191794"/>
              <a:gd name="connsiteY1" fmla="*/ 0 h 6035484"/>
              <a:gd name="connsiteX2" fmla="*/ 6191794 w 6191794"/>
              <a:gd name="connsiteY2" fmla="*/ 6035484 h 6035484"/>
              <a:gd name="connsiteX3" fmla="*/ 0 w 6191794"/>
              <a:gd name="connsiteY3" fmla="*/ 6035484 h 6035484"/>
              <a:gd name="connsiteX4" fmla="*/ 0 w 6191794"/>
              <a:gd name="connsiteY4" fmla="*/ 0 h 6035484"/>
              <a:gd name="connsiteX0" fmla="*/ 0 w 6191794"/>
              <a:gd name="connsiteY0" fmla="*/ 0 h 6035484"/>
              <a:gd name="connsiteX1" fmla="*/ 3981450 w 6191794"/>
              <a:gd name="connsiteY1" fmla="*/ 2984 h 6035484"/>
              <a:gd name="connsiteX2" fmla="*/ 6191794 w 6191794"/>
              <a:gd name="connsiteY2" fmla="*/ 0 h 6035484"/>
              <a:gd name="connsiteX3" fmla="*/ 6191794 w 6191794"/>
              <a:gd name="connsiteY3" fmla="*/ 6035484 h 6035484"/>
              <a:gd name="connsiteX4" fmla="*/ 0 w 6191794"/>
              <a:gd name="connsiteY4" fmla="*/ 6035484 h 6035484"/>
              <a:gd name="connsiteX5" fmla="*/ 0 w 6191794"/>
              <a:gd name="connsiteY5" fmla="*/ 0 h 6035484"/>
              <a:gd name="connsiteX0" fmla="*/ 0 w 6191794"/>
              <a:gd name="connsiteY0" fmla="*/ 3366 h 6038850"/>
              <a:gd name="connsiteX1" fmla="*/ 3981450 w 6191794"/>
              <a:gd name="connsiteY1" fmla="*/ 6350 h 6038850"/>
              <a:gd name="connsiteX2" fmla="*/ 4292600 w 6191794"/>
              <a:gd name="connsiteY2" fmla="*/ 0 h 6038850"/>
              <a:gd name="connsiteX3" fmla="*/ 6191794 w 6191794"/>
              <a:gd name="connsiteY3" fmla="*/ 3366 h 6038850"/>
              <a:gd name="connsiteX4" fmla="*/ 6191794 w 6191794"/>
              <a:gd name="connsiteY4" fmla="*/ 6038850 h 6038850"/>
              <a:gd name="connsiteX5" fmla="*/ 0 w 6191794"/>
              <a:gd name="connsiteY5" fmla="*/ 6038850 h 6038850"/>
              <a:gd name="connsiteX6" fmla="*/ 0 w 6191794"/>
              <a:gd name="connsiteY6" fmla="*/ 3366 h 6038850"/>
              <a:gd name="connsiteX0" fmla="*/ 0 w 6191794"/>
              <a:gd name="connsiteY0" fmla="*/ 9716 h 6045200"/>
              <a:gd name="connsiteX1" fmla="*/ 3981450 w 6191794"/>
              <a:gd name="connsiteY1" fmla="*/ 12700 h 6045200"/>
              <a:gd name="connsiteX2" fmla="*/ 4292600 w 6191794"/>
              <a:gd name="connsiteY2" fmla="*/ 6350 h 6045200"/>
              <a:gd name="connsiteX3" fmla="*/ 5969000 w 6191794"/>
              <a:gd name="connsiteY3" fmla="*/ 0 h 6045200"/>
              <a:gd name="connsiteX4" fmla="*/ 6191794 w 6191794"/>
              <a:gd name="connsiteY4" fmla="*/ 9716 h 6045200"/>
              <a:gd name="connsiteX5" fmla="*/ 6191794 w 6191794"/>
              <a:gd name="connsiteY5" fmla="*/ 6045200 h 6045200"/>
              <a:gd name="connsiteX6" fmla="*/ 0 w 6191794"/>
              <a:gd name="connsiteY6" fmla="*/ 6045200 h 6045200"/>
              <a:gd name="connsiteX7" fmla="*/ 0 w 6191794"/>
              <a:gd name="connsiteY7" fmla="*/ 9716 h 6045200"/>
              <a:gd name="connsiteX0" fmla="*/ 0 w 6191794"/>
              <a:gd name="connsiteY0" fmla="*/ 9716 h 6045200"/>
              <a:gd name="connsiteX1" fmla="*/ 3930650 w 6191794"/>
              <a:gd name="connsiteY1" fmla="*/ 19050 h 6045200"/>
              <a:gd name="connsiteX2" fmla="*/ 4292600 w 6191794"/>
              <a:gd name="connsiteY2" fmla="*/ 6350 h 6045200"/>
              <a:gd name="connsiteX3" fmla="*/ 5969000 w 6191794"/>
              <a:gd name="connsiteY3" fmla="*/ 0 h 6045200"/>
              <a:gd name="connsiteX4" fmla="*/ 6191794 w 6191794"/>
              <a:gd name="connsiteY4" fmla="*/ 9716 h 6045200"/>
              <a:gd name="connsiteX5" fmla="*/ 6191794 w 6191794"/>
              <a:gd name="connsiteY5" fmla="*/ 6045200 h 6045200"/>
              <a:gd name="connsiteX6" fmla="*/ 0 w 6191794"/>
              <a:gd name="connsiteY6" fmla="*/ 6045200 h 6045200"/>
              <a:gd name="connsiteX7" fmla="*/ 0 w 6191794"/>
              <a:gd name="connsiteY7" fmla="*/ 9716 h 6045200"/>
              <a:gd name="connsiteX0" fmla="*/ 0 w 6191794"/>
              <a:gd name="connsiteY0" fmla="*/ 441516 h 6477000"/>
              <a:gd name="connsiteX1" fmla="*/ 3930650 w 6191794"/>
              <a:gd name="connsiteY1" fmla="*/ 450850 h 6477000"/>
              <a:gd name="connsiteX2" fmla="*/ 3924300 w 6191794"/>
              <a:gd name="connsiteY2" fmla="*/ 0 h 6477000"/>
              <a:gd name="connsiteX3" fmla="*/ 5969000 w 6191794"/>
              <a:gd name="connsiteY3" fmla="*/ 431800 h 6477000"/>
              <a:gd name="connsiteX4" fmla="*/ 6191794 w 6191794"/>
              <a:gd name="connsiteY4" fmla="*/ 441516 h 6477000"/>
              <a:gd name="connsiteX5" fmla="*/ 6191794 w 6191794"/>
              <a:gd name="connsiteY5" fmla="*/ 6477000 h 6477000"/>
              <a:gd name="connsiteX6" fmla="*/ 0 w 6191794"/>
              <a:gd name="connsiteY6" fmla="*/ 6477000 h 6477000"/>
              <a:gd name="connsiteX7" fmla="*/ 0 w 6191794"/>
              <a:gd name="connsiteY7" fmla="*/ 441516 h 6477000"/>
              <a:gd name="connsiteX0" fmla="*/ 0 w 6203950"/>
              <a:gd name="connsiteY0" fmla="*/ 441516 h 6477000"/>
              <a:gd name="connsiteX1" fmla="*/ 3930650 w 6203950"/>
              <a:gd name="connsiteY1" fmla="*/ 450850 h 6477000"/>
              <a:gd name="connsiteX2" fmla="*/ 3924300 w 6203950"/>
              <a:gd name="connsiteY2" fmla="*/ 0 h 6477000"/>
              <a:gd name="connsiteX3" fmla="*/ 6203950 w 6203950"/>
              <a:gd name="connsiteY3" fmla="*/ 12700 h 6477000"/>
              <a:gd name="connsiteX4" fmla="*/ 6191794 w 6203950"/>
              <a:gd name="connsiteY4" fmla="*/ 441516 h 6477000"/>
              <a:gd name="connsiteX5" fmla="*/ 6191794 w 6203950"/>
              <a:gd name="connsiteY5" fmla="*/ 6477000 h 6477000"/>
              <a:gd name="connsiteX6" fmla="*/ 0 w 6203950"/>
              <a:gd name="connsiteY6" fmla="*/ 6477000 h 6477000"/>
              <a:gd name="connsiteX7" fmla="*/ 0 w 6203950"/>
              <a:gd name="connsiteY7" fmla="*/ 441516 h 6477000"/>
              <a:gd name="connsiteX0" fmla="*/ 0 w 6203950"/>
              <a:gd name="connsiteY0" fmla="*/ 441516 h 6477000"/>
              <a:gd name="connsiteX1" fmla="*/ 3933847 w 6203950"/>
              <a:gd name="connsiteY1" fmla="*/ 428470 h 6477000"/>
              <a:gd name="connsiteX2" fmla="*/ 3924300 w 6203950"/>
              <a:gd name="connsiteY2" fmla="*/ 0 h 6477000"/>
              <a:gd name="connsiteX3" fmla="*/ 6203950 w 6203950"/>
              <a:gd name="connsiteY3" fmla="*/ 12700 h 6477000"/>
              <a:gd name="connsiteX4" fmla="*/ 6191794 w 6203950"/>
              <a:gd name="connsiteY4" fmla="*/ 441516 h 6477000"/>
              <a:gd name="connsiteX5" fmla="*/ 6191794 w 6203950"/>
              <a:gd name="connsiteY5" fmla="*/ 6477000 h 6477000"/>
              <a:gd name="connsiteX6" fmla="*/ 0 w 6203950"/>
              <a:gd name="connsiteY6" fmla="*/ 6477000 h 6477000"/>
              <a:gd name="connsiteX7" fmla="*/ 0 w 6203950"/>
              <a:gd name="connsiteY7" fmla="*/ 441516 h 6477000"/>
              <a:gd name="connsiteX0" fmla="*/ 0 w 6203950"/>
              <a:gd name="connsiteY0" fmla="*/ 431925 h 6467409"/>
              <a:gd name="connsiteX1" fmla="*/ 3933847 w 6203950"/>
              <a:gd name="connsiteY1" fmla="*/ 418879 h 6467409"/>
              <a:gd name="connsiteX2" fmla="*/ 3933891 w 6203950"/>
              <a:gd name="connsiteY2" fmla="*/ 0 h 6467409"/>
              <a:gd name="connsiteX3" fmla="*/ 6203950 w 6203950"/>
              <a:gd name="connsiteY3" fmla="*/ 3109 h 6467409"/>
              <a:gd name="connsiteX4" fmla="*/ 6191794 w 6203950"/>
              <a:gd name="connsiteY4" fmla="*/ 431925 h 6467409"/>
              <a:gd name="connsiteX5" fmla="*/ 6191794 w 6203950"/>
              <a:gd name="connsiteY5" fmla="*/ 6467409 h 6467409"/>
              <a:gd name="connsiteX6" fmla="*/ 0 w 6203950"/>
              <a:gd name="connsiteY6" fmla="*/ 6467409 h 6467409"/>
              <a:gd name="connsiteX7" fmla="*/ 0 w 6203950"/>
              <a:gd name="connsiteY7" fmla="*/ 431925 h 6467409"/>
              <a:gd name="connsiteX0" fmla="*/ 0 w 6207147"/>
              <a:gd name="connsiteY0" fmla="*/ 422333 h 6467409"/>
              <a:gd name="connsiteX1" fmla="*/ 3937044 w 6207147"/>
              <a:gd name="connsiteY1" fmla="*/ 418879 h 6467409"/>
              <a:gd name="connsiteX2" fmla="*/ 3937088 w 6207147"/>
              <a:gd name="connsiteY2" fmla="*/ 0 h 6467409"/>
              <a:gd name="connsiteX3" fmla="*/ 6207147 w 6207147"/>
              <a:gd name="connsiteY3" fmla="*/ 3109 h 6467409"/>
              <a:gd name="connsiteX4" fmla="*/ 6194991 w 6207147"/>
              <a:gd name="connsiteY4" fmla="*/ 431925 h 6467409"/>
              <a:gd name="connsiteX5" fmla="*/ 6194991 w 6207147"/>
              <a:gd name="connsiteY5" fmla="*/ 6467409 h 6467409"/>
              <a:gd name="connsiteX6" fmla="*/ 3197 w 6207147"/>
              <a:gd name="connsiteY6" fmla="*/ 6467409 h 6467409"/>
              <a:gd name="connsiteX7" fmla="*/ 0 w 6207147"/>
              <a:gd name="connsiteY7" fmla="*/ 422333 h 6467409"/>
              <a:gd name="connsiteX0" fmla="*/ 0 w 6194991"/>
              <a:gd name="connsiteY0" fmla="*/ 422333 h 6467409"/>
              <a:gd name="connsiteX1" fmla="*/ 3937044 w 6194991"/>
              <a:gd name="connsiteY1" fmla="*/ 418879 h 6467409"/>
              <a:gd name="connsiteX2" fmla="*/ 3937088 w 6194991"/>
              <a:gd name="connsiteY2" fmla="*/ 0 h 6467409"/>
              <a:gd name="connsiteX3" fmla="*/ 6194358 w 6194991"/>
              <a:gd name="connsiteY3" fmla="*/ 3109 h 6467409"/>
              <a:gd name="connsiteX4" fmla="*/ 6194991 w 6194991"/>
              <a:gd name="connsiteY4" fmla="*/ 431925 h 6467409"/>
              <a:gd name="connsiteX5" fmla="*/ 6194991 w 6194991"/>
              <a:gd name="connsiteY5" fmla="*/ 6467409 h 6467409"/>
              <a:gd name="connsiteX6" fmla="*/ 3197 w 6194991"/>
              <a:gd name="connsiteY6" fmla="*/ 6467409 h 6467409"/>
              <a:gd name="connsiteX7" fmla="*/ 0 w 6194991"/>
              <a:gd name="connsiteY7" fmla="*/ 422333 h 646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94991" h="6467409">
                <a:moveTo>
                  <a:pt x="0" y="422333"/>
                </a:moveTo>
                <a:lnTo>
                  <a:pt x="3937044" y="418879"/>
                </a:lnTo>
                <a:cubicBezTo>
                  <a:pt x="3934927" y="268596"/>
                  <a:pt x="3939205" y="150283"/>
                  <a:pt x="3937088" y="0"/>
                </a:cubicBezTo>
                <a:lnTo>
                  <a:pt x="6194358" y="3109"/>
                </a:lnTo>
                <a:lnTo>
                  <a:pt x="6194991" y="431925"/>
                </a:lnTo>
                <a:lnTo>
                  <a:pt x="6194991" y="6467409"/>
                </a:lnTo>
                <a:lnTo>
                  <a:pt x="3197" y="6467409"/>
                </a:lnTo>
                <a:cubicBezTo>
                  <a:pt x="2131" y="4452384"/>
                  <a:pt x="1066" y="2437358"/>
                  <a:pt x="0" y="422333"/>
                </a:cubicBezTo>
                <a:close/>
              </a:path>
            </a:pathLst>
          </a:cu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2623"/>
            </a:stretch>
          </a:blipFill>
        </p:spPr>
        <p:txBody>
          <a:bodyPr/>
          <a:lstStyle/>
          <a:p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280" y="4933976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1471960"/>
            <a:ext cx="8229600" cy="33676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988541"/>
            <a:ext cx="9343225" cy="940782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3889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3889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25018" y="0"/>
            <a:ext cx="8266981" cy="810883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7477" t="2" r="-1" b="-19926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224BCD7-6FDE-7DCC-2C1E-9AB40B5C39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691" y="600751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28905" y="0"/>
            <a:ext cx="8263095" cy="824523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7546" r="-2" b="-179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2D202AA-799F-FE55-93CC-BDA14FBB2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26404" y="-1"/>
            <a:ext cx="8265596" cy="825191"/>
          </a:xfrm>
          <a:custGeom>
            <a:avLst/>
            <a:gdLst>
              <a:gd name="connsiteX0" fmla="*/ 0 w 8275608"/>
              <a:gd name="connsiteY0" fmla="*/ 0 h 825190"/>
              <a:gd name="connsiteX1" fmla="*/ 8275608 w 8275608"/>
              <a:gd name="connsiteY1" fmla="*/ 0 h 825190"/>
              <a:gd name="connsiteX2" fmla="*/ 8275608 w 8275608"/>
              <a:gd name="connsiteY2" fmla="*/ 825190 h 825190"/>
              <a:gd name="connsiteX3" fmla="*/ 0 w 8275608"/>
              <a:gd name="connsiteY3" fmla="*/ 825190 h 825190"/>
              <a:gd name="connsiteX4" fmla="*/ 0 w 8275608"/>
              <a:gd name="connsiteY4" fmla="*/ 0 h 825190"/>
              <a:gd name="connsiteX0" fmla="*/ 1617 w 8277225"/>
              <a:gd name="connsiteY0" fmla="*/ 0 h 825190"/>
              <a:gd name="connsiteX1" fmla="*/ 8277225 w 8277225"/>
              <a:gd name="connsiteY1" fmla="*/ 0 h 825190"/>
              <a:gd name="connsiteX2" fmla="*/ 8277225 w 8277225"/>
              <a:gd name="connsiteY2" fmla="*/ 825190 h 825190"/>
              <a:gd name="connsiteX3" fmla="*/ 1617 w 8277225"/>
              <a:gd name="connsiteY3" fmla="*/ 825190 h 825190"/>
              <a:gd name="connsiteX4" fmla="*/ 0 w 8277225"/>
              <a:gd name="connsiteY4" fmla="*/ 419099 h 825190"/>
              <a:gd name="connsiteX5" fmla="*/ 1617 w 8277225"/>
              <a:gd name="connsiteY5" fmla="*/ 0 h 825190"/>
              <a:gd name="connsiteX0" fmla="*/ 0 w 8275608"/>
              <a:gd name="connsiteY0" fmla="*/ 0 h 825190"/>
              <a:gd name="connsiteX1" fmla="*/ 8275608 w 8275608"/>
              <a:gd name="connsiteY1" fmla="*/ 0 h 825190"/>
              <a:gd name="connsiteX2" fmla="*/ 8275608 w 8275608"/>
              <a:gd name="connsiteY2" fmla="*/ 825190 h 825190"/>
              <a:gd name="connsiteX3" fmla="*/ 0 w 8275608"/>
              <a:gd name="connsiteY3" fmla="*/ 825190 h 825190"/>
              <a:gd name="connsiteX4" fmla="*/ 0 w 8275608"/>
              <a:gd name="connsiteY4" fmla="*/ 0 h 825190"/>
              <a:gd name="connsiteX0" fmla="*/ 1617 w 8277225"/>
              <a:gd name="connsiteY0" fmla="*/ 0 h 825190"/>
              <a:gd name="connsiteX1" fmla="*/ 8277225 w 8277225"/>
              <a:gd name="connsiteY1" fmla="*/ 0 h 825190"/>
              <a:gd name="connsiteX2" fmla="*/ 8277225 w 8277225"/>
              <a:gd name="connsiteY2" fmla="*/ 825190 h 825190"/>
              <a:gd name="connsiteX3" fmla="*/ 1617 w 8277225"/>
              <a:gd name="connsiteY3" fmla="*/ 825190 h 825190"/>
              <a:gd name="connsiteX4" fmla="*/ 0 w 8277225"/>
              <a:gd name="connsiteY4" fmla="*/ 404812 h 825190"/>
              <a:gd name="connsiteX5" fmla="*/ 1617 w 8277225"/>
              <a:gd name="connsiteY5" fmla="*/ 0 h 825190"/>
              <a:gd name="connsiteX0" fmla="*/ 1617 w 8277225"/>
              <a:gd name="connsiteY0" fmla="*/ 1 h 825191"/>
              <a:gd name="connsiteX1" fmla="*/ 2281239 w 8277225"/>
              <a:gd name="connsiteY1" fmla="*/ 0 h 825191"/>
              <a:gd name="connsiteX2" fmla="*/ 8277225 w 8277225"/>
              <a:gd name="connsiteY2" fmla="*/ 1 h 825191"/>
              <a:gd name="connsiteX3" fmla="*/ 8277225 w 8277225"/>
              <a:gd name="connsiteY3" fmla="*/ 825191 h 825191"/>
              <a:gd name="connsiteX4" fmla="*/ 1617 w 8277225"/>
              <a:gd name="connsiteY4" fmla="*/ 825191 h 825191"/>
              <a:gd name="connsiteX5" fmla="*/ 0 w 8277225"/>
              <a:gd name="connsiteY5" fmla="*/ 404813 h 825191"/>
              <a:gd name="connsiteX6" fmla="*/ 1617 w 8277225"/>
              <a:gd name="connsiteY6" fmla="*/ 1 h 825191"/>
              <a:gd name="connsiteX0" fmla="*/ 2273329 w 8277225"/>
              <a:gd name="connsiteY0" fmla="*/ 409576 h 825191"/>
              <a:gd name="connsiteX1" fmla="*/ 2281239 w 8277225"/>
              <a:gd name="connsiteY1" fmla="*/ 0 h 825191"/>
              <a:gd name="connsiteX2" fmla="*/ 8277225 w 8277225"/>
              <a:gd name="connsiteY2" fmla="*/ 1 h 825191"/>
              <a:gd name="connsiteX3" fmla="*/ 8277225 w 8277225"/>
              <a:gd name="connsiteY3" fmla="*/ 825191 h 825191"/>
              <a:gd name="connsiteX4" fmla="*/ 1617 w 8277225"/>
              <a:gd name="connsiteY4" fmla="*/ 825191 h 825191"/>
              <a:gd name="connsiteX5" fmla="*/ 0 w 8277225"/>
              <a:gd name="connsiteY5" fmla="*/ 404813 h 825191"/>
              <a:gd name="connsiteX6" fmla="*/ 2273329 w 8277225"/>
              <a:gd name="connsiteY6" fmla="*/ 409576 h 825191"/>
              <a:gd name="connsiteX0" fmla="*/ 2273329 w 8277225"/>
              <a:gd name="connsiteY0" fmla="*/ 409576 h 825191"/>
              <a:gd name="connsiteX1" fmla="*/ 2271228 w 8277225"/>
              <a:gd name="connsiteY1" fmla="*/ 0 h 825191"/>
              <a:gd name="connsiteX2" fmla="*/ 8277225 w 8277225"/>
              <a:gd name="connsiteY2" fmla="*/ 1 h 825191"/>
              <a:gd name="connsiteX3" fmla="*/ 8277225 w 8277225"/>
              <a:gd name="connsiteY3" fmla="*/ 825191 h 825191"/>
              <a:gd name="connsiteX4" fmla="*/ 1617 w 8277225"/>
              <a:gd name="connsiteY4" fmla="*/ 825191 h 825191"/>
              <a:gd name="connsiteX5" fmla="*/ 0 w 8277225"/>
              <a:gd name="connsiteY5" fmla="*/ 404813 h 825191"/>
              <a:gd name="connsiteX6" fmla="*/ 2273329 w 8277225"/>
              <a:gd name="connsiteY6" fmla="*/ 409576 h 825191"/>
              <a:gd name="connsiteX0" fmla="*/ 2271712 w 8275608"/>
              <a:gd name="connsiteY0" fmla="*/ 409576 h 825191"/>
              <a:gd name="connsiteX1" fmla="*/ 2269611 w 8275608"/>
              <a:gd name="connsiteY1" fmla="*/ 0 h 825191"/>
              <a:gd name="connsiteX2" fmla="*/ 8275608 w 8275608"/>
              <a:gd name="connsiteY2" fmla="*/ 1 h 825191"/>
              <a:gd name="connsiteX3" fmla="*/ 8275608 w 8275608"/>
              <a:gd name="connsiteY3" fmla="*/ 825191 h 825191"/>
              <a:gd name="connsiteX4" fmla="*/ 0 w 8275608"/>
              <a:gd name="connsiteY4" fmla="*/ 825191 h 825191"/>
              <a:gd name="connsiteX5" fmla="*/ 11732 w 8275608"/>
              <a:gd name="connsiteY5" fmla="*/ 401476 h 825191"/>
              <a:gd name="connsiteX6" fmla="*/ 2271712 w 8275608"/>
              <a:gd name="connsiteY6" fmla="*/ 409576 h 825191"/>
              <a:gd name="connsiteX0" fmla="*/ 2261700 w 8265596"/>
              <a:gd name="connsiteY0" fmla="*/ 409576 h 825191"/>
              <a:gd name="connsiteX1" fmla="*/ 2259599 w 8265596"/>
              <a:gd name="connsiteY1" fmla="*/ 0 h 825191"/>
              <a:gd name="connsiteX2" fmla="*/ 8265596 w 8265596"/>
              <a:gd name="connsiteY2" fmla="*/ 1 h 825191"/>
              <a:gd name="connsiteX3" fmla="*/ 8265596 w 8265596"/>
              <a:gd name="connsiteY3" fmla="*/ 825191 h 825191"/>
              <a:gd name="connsiteX4" fmla="*/ 0 w 8265596"/>
              <a:gd name="connsiteY4" fmla="*/ 821854 h 825191"/>
              <a:gd name="connsiteX5" fmla="*/ 1720 w 8265596"/>
              <a:gd name="connsiteY5" fmla="*/ 401476 h 825191"/>
              <a:gd name="connsiteX6" fmla="*/ 2261700 w 8265596"/>
              <a:gd name="connsiteY6" fmla="*/ 409576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5596" h="825191">
                <a:moveTo>
                  <a:pt x="2261700" y="409576"/>
                </a:moveTo>
                <a:cubicBezTo>
                  <a:pt x="2261000" y="273051"/>
                  <a:pt x="2260299" y="136525"/>
                  <a:pt x="2259599" y="0"/>
                </a:cubicBezTo>
                <a:lnTo>
                  <a:pt x="8265596" y="1"/>
                </a:lnTo>
                <a:lnTo>
                  <a:pt x="8265596" y="825191"/>
                </a:lnTo>
                <a:lnTo>
                  <a:pt x="0" y="821854"/>
                </a:lnTo>
                <a:cubicBezTo>
                  <a:pt x="573" y="681728"/>
                  <a:pt x="1147" y="541602"/>
                  <a:pt x="1720" y="401476"/>
                </a:cubicBezTo>
                <a:lnTo>
                  <a:pt x="2261700" y="409576"/>
                </a:lnTo>
                <a:close/>
              </a:path>
            </a:pathLst>
          </a:cu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7323" t="2" b="-17846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2E46AA6-8F57-4B21-B17C-026C42D8DD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72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1334201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2504172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6031097"/>
            <a:ext cx="8353168" cy="826903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" t="-17598" r="-45957" b="-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148732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342900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856" y="2180565"/>
            <a:ext cx="4573074" cy="2051197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856" y="4255404"/>
            <a:ext cx="4573074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22F93AD-4B7B-8626-0DC0-F3C7DFCC1660}"/>
              </a:ext>
            </a:extLst>
          </p:cNvPr>
          <p:cNvSpPr/>
          <p:nvPr userDrawn="1"/>
        </p:nvSpPr>
        <p:spPr>
          <a:xfrm>
            <a:off x="1" y="6048375"/>
            <a:ext cx="8324849" cy="809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B031C18E-D41F-2755-D1AE-DF56428026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6785" y="-11821"/>
            <a:ext cx="5995214" cy="606019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03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242535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796402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796402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161759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1909229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292000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161759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1909229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292000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428472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793829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541299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4924070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428471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793828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541298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4924069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428471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793828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541298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4924069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clusion 3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19840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796931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796931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162288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1909758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292529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162288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1909758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292529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429001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794358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541828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4924599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4290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7943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5418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49245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4290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7943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5418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49245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8604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1453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4261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1516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08372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08372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24178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2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24178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2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18558F1-5D7E-C7CF-84C5-AE3B15C20C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818" y="36315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162371"/>
            <a:ext cx="3237276" cy="3692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2807513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162371"/>
            <a:ext cx="5195960" cy="3692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3578683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533723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161798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3634998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3575603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539622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2782635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2819506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1973627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1030780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150481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706098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706098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706098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1984204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150481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1984204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150481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1984204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150481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356290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3796744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4873201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356290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3796744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4873201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356290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3796744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4873201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356290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3796744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4873201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1973627"/>
            <a:ext cx="945732" cy="9457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1030780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accent4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150481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706098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706098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706098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1984204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150481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1984204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150481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1984204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150481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356290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4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3796744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4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4873201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4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356290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4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3796744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4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4873201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4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356290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4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3796744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4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4873201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4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356290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4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3796744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4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4873201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4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3126417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928568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3747" y="820537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93306CE0-20DB-8B68-5DFF-DEC4CC612B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198" y="400307"/>
            <a:ext cx="6194991" cy="6467409"/>
          </a:xfrm>
          <a:custGeom>
            <a:avLst/>
            <a:gdLst>
              <a:gd name="connsiteX0" fmla="*/ 0 w 6191794"/>
              <a:gd name="connsiteY0" fmla="*/ 0 h 6035484"/>
              <a:gd name="connsiteX1" fmla="*/ 6191794 w 6191794"/>
              <a:gd name="connsiteY1" fmla="*/ 0 h 6035484"/>
              <a:gd name="connsiteX2" fmla="*/ 6191794 w 6191794"/>
              <a:gd name="connsiteY2" fmla="*/ 6035484 h 6035484"/>
              <a:gd name="connsiteX3" fmla="*/ 0 w 6191794"/>
              <a:gd name="connsiteY3" fmla="*/ 6035484 h 6035484"/>
              <a:gd name="connsiteX4" fmla="*/ 0 w 6191794"/>
              <a:gd name="connsiteY4" fmla="*/ 0 h 6035484"/>
              <a:gd name="connsiteX0" fmla="*/ 0 w 6191794"/>
              <a:gd name="connsiteY0" fmla="*/ 0 h 6035484"/>
              <a:gd name="connsiteX1" fmla="*/ 3981450 w 6191794"/>
              <a:gd name="connsiteY1" fmla="*/ 2984 h 6035484"/>
              <a:gd name="connsiteX2" fmla="*/ 6191794 w 6191794"/>
              <a:gd name="connsiteY2" fmla="*/ 0 h 6035484"/>
              <a:gd name="connsiteX3" fmla="*/ 6191794 w 6191794"/>
              <a:gd name="connsiteY3" fmla="*/ 6035484 h 6035484"/>
              <a:gd name="connsiteX4" fmla="*/ 0 w 6191794"/>
              <a:gd name="connsiteY4" fmla="*/ 6035484 h 6035484"/>
              <a:gd name="connsiteX5" fmla="*/ 0 w 6191794"/>
              <a:gd name="connsiteY5" fmla="*/ 0 h 6035484"/>
              <a:gd name="connsiteX0" fmla="*/ 0 w 6191794"/>
              <a:gd name="connsiteY0" fmla="*/ 3366 h 6038850"/>
              <a:gd name="connsiteX1" fmla="*/ 3981450 w 6191794"/>
              <a:gd name="connsiteY1" fmla="*/ 6350 h 6038850"/>
              <a:gd name="connsiteX2" fmla="*/ 4292600 w 6191794"/>
              <a:gd name="connsiteY2" fmla="*/ 0 h 6038850"/>
              <a:gd name="connsiteX3" fmla="*/ 6191794 w 6191794"/>
              <a:gd name="connsiteY3" fmla="*/ 3366 h 6038850"/>
              <a:gd name="connsiteX4" fmla="*/ 6191794 w 6191794"/>
              <a:gd name="connsiteY4" fmla="*/ 6038850 h 6038850"/>
              <a:gd name="connsiteX5" fmla="*/ 0 w 6191794"/>
              <a:gd name="connsiteY5" fmla="*/ 6038850 h 6038850"/>
              <a:gd name="connsiteX6" fmla="*/ 0 w 6191794"/>
              <a:gd name="connsiteY6" fmla="*/ 3366 h 6038850"/>
              <a:gd name="connsiteX0" fmla="*/ 0 w 6191794"/>
              <a:gd name="connsiteY0" fmla="*/ 9716 h 6045200"/>
              <a:gd name="connsiteX1" fmla="*/ 3981450 w 6191794"/>
              <a:gd name="connsiteY1" fmla="*/ 12700 h 6045200"/>
              <a:gd name="connsiteX2" fmla="*/ 4292600 w 6191794"/>
              <a:gd name="connsiteY2" fmla="*/ 6350 h 6045200"/>
              <a:gd name="connsiteX3" fmla="*/ 5969000 w 6191794"/>
              <a:gd name="connsiteY3" fmla="*/ 0 h 6045200"/>
              <a:gd name="connsiteX4" fmla="*/ 6191794 w 6191794"/>
              <a:gd name="connsiteY4" fmla="*/ 9716 h 6045200"/>
              <a:gd name="connsiteX5" fmla="*/ 6191794 w 6191794"/>
              <a:gd name="connsiteY5" fmla="*/ 6045200 h 6045200"/>
              <a:gd name="connsiteX6" fmla="*/ 0 w 6191794"/>
              <a:gd name="connsiteY6" fmla="*/ 6045200 h 6045200"/>
              <a:gd name="connsiteX7" fmla="*/ 0 w 6191794"/>
              <a:gd name="connsiteY7" fmla="*/ 9716 h 6045200"/>
              <a:gd name="connsiteX0" fmla="*/ 0 w 6191794"/>
              <a:gd name="connsiteY0" fmla="*/ 9716 h 6045200"/>
              <a:gd name="connsiteX1" fmla="*/ 3930650 w 6191794"/>
              <a:gd name="connsiteY1" fmla="*/ 19050 h 6045200"/>
              <a:gd name="connsiteX2" fmla="*/ 4292600 w 6191794"/>
              <a:gd name="connsiteY2" fmla="*/ 6350 h 6045200"/>
              <a:gd name="connsiteX3" fmla="*/ 5969000 w 6191794"/>
              <a:gd name="connsiteY3" fmla="*/ 0 h 6045200"/>
              <a:gd name="connsiteX4" fmla="*/ 6191794 w 6191794"/>
              <a:gd name="connsiteY4" fmla="*/ 9716 h 6045200"/>
              <a:gd name="connsiteX5" fmla="*/ 6191794 w 6191794"/>
              <a:gd name="connsiteY5" fmla="*/ 6045200 h 6045200"/>
              <a:gd name="connsiteX6" fmla="*/ 0 w 6191794"/>
              <a:gd name="connsiteY6" fmla="*/ 6045200 h 6045200"/>
              <a:gd name="connsiteX7" fmla="*/ 0 w 6191794"/>
              <a:gd name="connsiteY7" fmla="*/ 9716 h 6045200"/>
              <a:gd name="connsiteX0" fmla="*/ 0 w 6191794"/>
              <a:gd name="connsiteY0" fmla="*/ 441516 h 6477000"/>
              <a:gd name="connsiteX1" fmla="*/ 3930650 w 6191794"/>
              <a:gd name="connsiteY1" fmla="*/ 450850 h 6477000"/>
              <a:gd name="connsiteX2" fmla="*/ 3924300 w 6191794"/>
              <a:gd name="connsiteY2" fmla="*/ 0 h 6477000"/>
              <a:gd name="connsiteX3" fmla="*/ 5969000 w 6191794"/>
              <a:gd name="connsiteY3" fmla="*/ 431800 h 6477000"/>
              <a:gd name="connsiteX4" fmla="*/ 6191794 w 6191794"/>
              <a:gd name="connsiteY4" fmla="*/ 441516 h 6477000"/>
              <a:gd name="connsiteX5" fmla="*/ 6191794 w 6191794"/>
              <a:gd name="connsiteY5" fmla="*/ 6477000 h 6477000"/>
              <a:gd name="connsiteX6" fmla="*/ 0 w 6191794"/>
              <a:gd name="connsiteY6" fmla="*/ 6477000 h 6477000"/>
              <a:gd name="connsiteX7" fmla="*/ 0 w 6191794"/>
              <a:gd name="connsiteY7" fmla="*/ 441516 h 6477000"/>
              <a:gd name="connsiteX0" fmla="*/ 0 w 6203950"/>
              <a:gd name="connsiteY0" fmla="*/ 441516 h 6477000"/>
              <a:gd name="connsiteX1" fmla="*/ 3930650 w 6203950"/>
              <a:gd name="connsiteY1" fmla="*/ 450850 h 6477000"/>
              <a:gd name="connsiteX2" fmla="*/ 3924300 w 6203950"/>
              <a:gd name="connsiteY2" fmla="*/ 0 h 6477000"/>
              <a:gd name="connsiteX3" fmla="*/ 6203950 w 6203950"/>
              <a:gd name="connsiteY3" fmla="*/ 12700 h 6477000"/>
              <a:gd name="connsiteX4" fmla="*/ 6191794 w 6203950"/>
              <a:gd name="connsiteY4" fmla="*/ 441516 h 6477000"/>
              <a:gd name="connsiteX5" fmla="*/ 6191794 w 6203950"/>
              <a:gd name="connsiteY5" fmla="*/ 6477000 h 6477000"/>
              <a:gd name="connsiteX6" fmla="*/ 0 w 6203950"/>
              <a:gd name="connsiteY6" fmla="*/ 6477000 h 6477000"/>
              <a:gd name="connsiteX7" fmla="*/ 0 w 6203950"/>
              <a:gd name="connsiteY7" fmla="*/ 441516 h 6477000"/>
              <a:gd name="connsiteX0" fmla="*/ 0 w 6203950"/>
              <a:gd name="connsiteY0" fmla="*/ 441516 h 6477000"/>
              <a:gd name="connsiteX1" fmla="*/ 3933847 w 6203950"/>
              <a:gd name="connsiteY1" fmla="*/ 428470 h 6477000"/>
              <a:gd name="connsiteX2" fmla="*/ 3924300 w 6203950"/>
              <a:gd name="connsiteY2" fmla="*/ 0 h 6477000"/>
              <a:gd name="connsiteX3" fmla="*/ 6203950 w 6203950"/>
              <a:gd name="connsiteY3" fmla="*/ 12700 h 6477000"/>
              <a:gd name="connsiteX4" fmla="*/ 6191794 w 6203950"/>
              <a:gd name="connsiteY4" fmla="*/ 441516 h 6477000"/>
              <a:gd name="connsiteX5" fmla="*/ 6191794 w 6203950"/>
              <a:gd name="connsiteY5" fmla="*/ 6477000 h 6477000"/>
              <a:gd name="connsiteX6" fmla="*/ 0 w 6203950"/>
              <a:gd name="connsiteY6" fmla="*/ 6477000 h 6477000"/>
              <a:gd name="connsiteX7" fmla="*/ 0 w 6203950"/>
              <a:gd name="connsiteY7" fmla="*/ 441516 h 6477000"/>
              <a:gd name="connsiteX0" fmla="*/ 0 w 6203950"/>
              <a:gd name="connsiteY0" fmla="*/ 431925 h 6467409"/>
              <a:gd name="connsiteX1" fmla="*/ 3933847 w 6203950"/>
              <a:gd name="connsiteY1" fmla="*/ 418879 h 6467409"/>
              <a:gd name="connsiteX2" fmla="*/ 3933891 w 6203950"/>
              <a:gd name="connsiteY2" fmla="*/ 0 h 6467409"/>
              <a:gd name="connsiteX3" fmla="*/ 6203950 w 6203950"/>
              <a:gd name="connsiteY3" fmla="*/ 3109 h 6467409"/>
              <a:gd name="connsiteX4" fmla="*/ 6191794 w 6203950"/>
              <a:gd name="connsiteY4" fmla="*/ 431925 h 6467409"/>
              <a:gd name="connsiteX5" fmla="*/ 6191794 w 6203950"/>
              <a:gd name="connsiteY5" fmla="*/ 6467409 h 6467409"/>
              <a:gd name="connsiteX6" fmla="*/ 0 w 6203950"/>
              <a:gd name="connsiteY6" fmla="*/ 6467409 h 6467409"/>
              <a:gd name="connsiteX7" fmla="*/ 0 w 6203950"/>
              <a:gd name="connsiteY7" fmla="*/ 431925 h 6467409"/>
              <a:gd name="connsiteX0" fmla="*/ 0 w 6207147"/>
              <a:gd name="connsiteY0" fmla="*/ 422333 h 6467409"/>
              <a:gd name="connsiteX1" fmla="*/ 3937044 w 6207147"/>
              <a:gd name="connsiteY1" fmla="*/ 418879 h 6467409"/>
              <a:gd name="connsiteX2" fmla="*/ 3937088 w 6207147"/>
              <a:gd name="connsiteY2" fmla="*/ 0 h 6467409"/>
              <a:gd name="connsiteX3" fmla="*/ 6207147 w 6207147"/>
              <a:gd name="connsiteY3" fmla="*/ 3109 h 6467409"/>
              <a:gd name="connsiteX4" fmla="*/ 6194991 w 6207147"/>
              <a:gd name="connsiteY4" fmla="*/ 431925 h 6467409"/>
              <a:gd name="connsiteX5" fmla="*/ 6194991 w 6207147"/>
              <a:gd name="connsiteY5" fmla="*/ 6467409 h 6467409"/>
              <a:gd name="connsiteX6" fmla="*/ 3197 w 6207147"/>
              <a:gd name="connsiteY6" fmla="*/ 6467409 h 6467409"/>
              <a:gd name="connsiteX7" fmla="*/ 0 w 6207147"/>
              <a:gd name="connsiteY7" fmla="*/ 422333 h 6467409"/>
              <a:gd name="connsiteX0" fmla="*/ 0 w 6194991"/>
              <a:gd name="connsiteY0" fmla="*/ 422333 h 6467409"/>
              <a:gd name="connsiteX1" fmla="*/ 3937044 w 6194991"/>
              <a:gd name="connsiteY1" fmla="*/ 418879 h 6467409"/>
              <a:gd name="connsiteX2" fmla="*/ 3937088 w 6194991"/>
              <a:gd name="connsiteY2" fmla="*/ 0 h 6467409"/>
              <a:gd name="connsiteX3" fmla="*/ 6194358 w 6194991"/>
              <a:gd name="connsiteY3" fmla="*/ 3109 h 6467409"/>
              <a:gd name="connsiteX4" fmla="*/ 6194991 w 6194991"/>
              <a:gd name="connsiteY4" fmla="*/ 431925 h 6467409"/>
              <a:gd name="connsiteX5" fmla="*/ 6194991 w 6194991"/>
              <a:gd name="connsiteY5" fmla="*/ 6467409 h 6467409"/>
              <a:gd name="connsiteX6" fmla="*/ 3197 w 6194991"/>
              <a:gd name="connsiteY6" fmla="*/ 6467409 h 6467409"/>
              <a:gd name="connsiteX7" fmla="*/ 0 w 6194991"/>
              <a:gd name="connsiteY7" fmla="*/ 422333 h 646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94991" h="6467409">
                <a:moveTo>
                  <a:pt x="0" y="422333"/>
                </a:moveTo>
                <a:lnTo>
                  <a:pt x="3937044" y="418879"/>
                </a:lnTo>
                <a:cubicBezTo>
                  <a:pt x="3934927" y="268596"/>
                  <a:pt x="3939205" y="150283"/>
                  <a:pt x="3937088" y="0"/>
                </a:cubicBezTo>
                <a:lnTo>
                  <a:pt x="6194358" y="3109"/>
                </a:lnTo>
                <a:lnTo>
                  <a:pt x="6194991" y="431925"/>
                </a:lnTo>
                <a:lnTo>
                  <a:pt x="6194991" y="6467409"/>
                </a:lnTo>
                <a:lnTo>
                  <a:pt x="3197" y="6467409"/>
                </a:lnTo>
                <a:cubicBezTo>
                  <a:pt x="2131" y="4452384"/>
                  <a:pt x="1066" y="2437358"/>
                  <a:pt x="0" y="422333"/>
                </a:cubicBezTo>
                <a:close/>
              </a:path>
            </a:pathLst>
          </a:cu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2623"/>
            </a:stretch>
          </a:blipFill>
        </p:spPr>
        <p:txBody>
          <a:bodyPr/>
          <a:lstStyle/>
          <a:p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6096" y="0"/>
            <a:ext cx="3875903" cy="6042454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7280" r="1" b="-13497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961016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113613"/>
            <a:ext cx="10042777" cy="3525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0" name="Obraz 9" descr="Obraz zawierający tekst, Jaskrawoniebieski, zrzut ekranu, Czcionka&#10;&#10;Zawartość wygenerowana przez AI może być niepoprawna.">
            <a:extLst>
              <a:ext uri="{FF2B5EF4-FFF2-40B4-BE49-F238E27FC236}">
                <a16:creationId xmlns:a16="http://schemas.microsoft.com/office/drawing/2014/main" id="{2A7B235F-AD76-8D94-A3D3-948085668AA3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38" y="0"/>
            <a:ext cx="2258623" cy="413793"/>
          </a:xfrm>
          <a:prstGeom prst="rect">
            <a:avLst/>
          </a:prstGeom>
        </p:spPr>
      </p:pic>
      <p:pic>
        <p:nvPicPr>
          <p:cNvPr id="12" name="Obraz 11" descr="Obraz zawierający tekst, zrzut ekranu, Czcionka, linia&#10;&#10;Zawartość wygenerowana przez AI może być niepoprawna.">
            <a:extLst>
              <a:ext uri="{FF2B5EF4-FFF2-40B4-BE49-F238E27FC236}">
                <a16:creationId xmlns:a16="http://schemas.microsoft.com/office/drawing/2014/main" id="{80C89434-8081-6D4B-D3A2-A7EC92D90835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1038" cy="821840"/>
          </a:xfrm>
          <a:prstGeom prst="rect">
            <a:avLst/>
          </a:prstGeom>
        </p:spPr>
      </p:pic>
      <p:pic>
        <p:nvPicPr>
          <p:cNvPr id="14" name="Obraz 13" descr="Obraz zawierający tekst, zrzut ekranu, Czcionka, logo&#10;&#10;Zawartość wygenerowana przez AI może być niepoprawna.">
            <a:extLst>
              <a:ext uri="{FF2B5EF4-FFF2-40B4-BE49-F238E27FC236}">
                <a16:creationId xmlns:a16="http://schemas.microsoft.com/office/drawing/2014/main" id="{EE1C2E5C-2E02-10EB-CA7F-D9A4DFBABD0D}"/>
              </a:ext>
            </a:extLst>
          </p:cNvPr>
          <p:cNvPicPr>
            <a:picLocks noChangeAspect="1"/>
          </p:cNvPicPr>
          <p:nvPr userDrawn="1"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80" y="6047655"/>
            <a:ext cx="3867820" cy="81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3" r:id="rId22"/>
    <p:sldLayoutId id="2147483794" r:id="rId23"/>
    <p:sldLayoutId id="2147483799" r:id="rId24"/>
    <p:sldLayoutId id="2147483800" r:id="rId25"/>
    <p:sldLayoutId id="2147483801" r:id="rId26"/>
    <p:sldLayoutId id="2147483803" r:id="rId27"/>
    <p:sldLayoutId id="2147483804" r:id="rId28"/>
    <p:sldLayoutId id="2147483805" r:id="rId29"/>
    <p:sldLayoutId id="2147483813" r:id="rId30"/>
    <p:sldLayoutId id="2147483816" r:id="rId31"/>
    <p:sldLayoutId id="2147483817" r:id="rId32"/>
    <p:sldLayoutId id="2147483830" r:id="rId33"/>
    <p:sldLayoutId id="2147483831" r:id="rId34"/>
    <p:sldLayoutId id="2147483819" r:id="rId35"/>
    <p:sldLayoutId id="2147483820" r:id="rId36"/>
    <p:sldLayoutId id="2147483822" r:id="rId37"/>
    <p:sldLayoutId id="2147483823" r:id="rId38"/>
    <p:sldLayoutId id="2147483825" r:id="rId39"/>
    <p:sldLayoutId id="2147483833" r:id="rId40"/>
    <p:sldLayoutId id="2147483838" r:id="rId41"/>
    <p:sldLayoutId id="2147483843" r:id="rId42"/>
    <p:sldLayoutId id="2147483835" r:id="rId43"/>
    <p:sldLayoutId id="2147483834" r:id="rId44"/>
    <p:sldLayoutId id="2147483840" r:id="rId45"/>
    <p:sldLayoutId id="2147483837" r:id="rId46"/>
    <p:sldLayoutId id="2147483836" r:id="rId47"/>
    <p:sldLayoutId id="2147483844" r:id="rId48"/>
    <p:sldLayoutId id="2147483841" r:id="rId4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hyperlink" Target="https://x.com/NFOSiGW" TargetMode="External"/><Relationship Id="rId7" Type="http://schemas.openxmlformats.org/officeDocument/2006/relationships/hyperlink" Target="https://www.linkedin.com/company/18824772/admin/page-posts/published/" TargetMode="External"/><Relationship Id="rId2" Type="http://schemas.openxmlformats.org/officeDocument/2006/relationships/hyperlink" Target="https://www.gov.pl/web/nfosigw/spotkanie-z-wykonawcami-podsumowujace-pierwszy-kwartal-wdrazania-nowej-odslony-programu-czyste-powietrz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11" Type="http://schemas.openxmlformats.org/officeDocument/2006/relationships/image" Target="../media/image31.jpg"/><Relationship Id="rId5" Type="http://schemas.openxmlformats.org/officeDocument/2006/relationships/hyperlink" Target="https://www.facebook.com/NarodowyFunduszOchronySrodowiskaiGospodarkiWodnej" TargetMode="External"/><Relationship Id="rId10" Type="http://schemas.openxmlformats.org/officeDocument/2006/relationships/image" Target="../media/image2.png"/><Relationship Id="rId4" Type="http://schemas.openxmlformats.org/officeDocument/2006/relationships/image" Target="../media/image28.sv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róż, Magenta, Liliowy&#10;&#10;Zawartość wygenerowana przez AI może być niepoprawna.">
            <a:extLst>
              <a:ext uri="{FF2B5EF4-FFF2-40B4-BE49-F238E27FC236}">
                <a16:creationId xmlns:a16="http://schemas.microsoft.com/office/drawing/2014/main" id="{CC014661-3236-8FF7-2D57-6E7A293B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351" y="2408360"/>
            <a:ext cx="6000207" cy="8947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9965" y="1306066"/>
            <a:ext cx="5111593" cy="3362045"/>
          </a:xfrm>
        </p:spPr>
        <p:txBody>
          <a:bodyPr anchor="b">
            <a:normAutofit/>
          </a:bodyPr>
          <a:lstStyle/>
          <a:p>
            <a:r>
              <a:rPr lang="pl-PL" dirty="0"/>
              <a:t>Czyste Powietrze</a:t>
            </a:r>
            <a:br>
              <a:rPr lang="pl-PL" sz="3100" dirty="0"/>
            </a:br>
            <a:r>
              <a:rPr lang="pl-PL" sz="800" dirty="0">
                <a:solidFill>
                  <a:schemeClr val="bg2"/>
                </a:solidFill>
              </a:rPr>
              <a:t>m…</a:t>
            </a:r>
            <a:br>
              <a:rPr lang="pl-PL" sz="3100" dirty="0"/>
            </a:br>
            <a:r>
              <a:rPr lang="pl-PL" sz="3100" dirty="0"/>
              <a:t>Kolejny etap </a:t>
            </a:r>
            <a:br>
              <a:rPr lang="pl-PL" sz="3100" dirty="0"/>
            </a:br>
            <a:r>
              <a:rPr lang="pl-PL" sz="3100" dirty="0"/>
              <a:t>rozwoju programu </a:t>
            </a:r>
            <a:br>
              <a:rPr lang="pl-PL" sz="3100" dirty="0"/>
            </a:br>
            <a:r>
              <a:rPr lang="pl-PL" sz="3100" dirty="0"/>
              <a:t>Zmiany od 20 lipca 2026 r.</a:t>
            </a:r>
            <a:br>
              <a:rPr lang="pl-PL" sz="3100" dirty="0"/>
            </a:br>
            <a:br>
              <a:rPr lang="pl-PL" sz="3100" dirty="0"/>
            </a:br>
            <a:endParaRPr lang="en-US" sz="3100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A8D9FA2-302E-0315-171F-48BC54215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2252" y="4002286"/>
            <a:ext cx="4206240" cy="1184585"/>
          </a:xfrm>
        </p:spPr>
        <p:txBody>
          <a:bodyPr anchor="t">
            <a:normAutofit/>
          </a:bodyPr>
          <a:lstStyle/>
          <a:p>
            <a:r>
              <a:rPr lang="pl-PL" dirty="0"/>
              <a:t>Konferencja prasowa</a:t>
            </a:r>
            <a:br>
              <a:rPr lang="pl-PL" dirty="0"/>
            </a:br>
            <a:r>
              <a:rPr lang="pl-PL" dirty="0"/>
              <a:t>Warszawa, 13 lipca 2026 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421221"/>
            <a:ext cx="10262223" cy="914400"/>
          </a:xfrm>
        </p:spPr>
        <p:txBody>
          <a:bodyPr/>
          <a:lstStyle/>
          <a:p>
            <a:r>
              <a:rPr lang="en-US" dirty="0"/>
              <a:t>Dzię</a:t>
            </a:r>
            <a:r>
              <a:rPr lang="pl-PL" dirty="0"/>
              <a:t>k</a:t>
            </a:r>
            <a:r>
              <a:rPr lang="en-US" dirty="0"/>
              <a:t>ujemy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32800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3" name="Grafika 2">
            <a:hlinkClick r:id="rId3"/>
            <a:extLst>
              <a:ext uri="{FF2B5EF4-FFF2-40B4-BE49-F238E27FC236}">
                <a16:creationId xmlns:a16="http://schemas.microsoft.com/office/drawing/2014/main" id="{D9856368-6FDE-0C5B-8147-B2C752E0C1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8285" y="5767001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5"/>
            <a:extLst>
              <a:ext uri="{FF2B5EF4-FFF2-40B4-BE49-F238E27FC236}">
                <a16:creationId xmlns:a16="http://schemas.microsoft.com/office/drawing/2014/main" id="{DFE8D816-2C15-46DC-6144-DA870A2413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1770" y="5767002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7"/>
            <a:extLst>
              <a:ext uri="{FF2B5EF4-FFF2-40B4-BE49-F238E27FC236}">
                <a16:creationId xmlns:a16="http://schemas.microsoft.com/office/drawing/2014/main" id="{746D138C-60E6-BF8D-C712-1E431D1F85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05255" y="5767000"/>
            <a:ext cx="322835" cy="322835"/>
          </a:xfrm>
          <a:prstGeom prst="rect">
            <a:avLst/>
          </a:prstGeom>
        </p:spPr>
      </p:pic>
      <p:pic>
        <p:nvPicPr>
          <p:cNvPr id="7" name="Obraz 6" descr="Obraz zawierający tekst, Jaskrawoniebieski, zrzut ekranu, Czcionka&#10;&#10;Zawartość wygenerowana przez AI może być niepoprawna.">
            <a:extLst>
              <a:ext uri="{FF2B5EF4-FFF2-40B4-BE49-F238E27FC236}">
                <a16:creationId xmlns:a16="http://schemas.microsoft.com/office/drawing/2014/main" id="{DA1F5AF2-202B-38F2-C402-C5C257DBD3C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38" y="0"/>
            <a:ext cx="2258623" cy="413793"/>
          </a:xfrm>
          <a:prstGeom prst="rect">
            <a:avLst/>
          </a:prstGeom>
        </p:spPr>
      </p:pic>
      <p:pic>
        <p:nvPicPr>
          <p:cNvPr id="8" name="Obraz 7" descr="Obraz zawierający tekst, zrzut ekranu, Czcionka, linia&#10;&#10;Zawartość wygenerowana przez AI może być niepoprawna.">
            <a:extLst>
              <a:ext uri="{FF2B5EF4-FFF2-40B4-BE49-F238E27FC236}">
                <a16:creationId xmlns:a16="http://schemas.microsoft.com/office/drawing/2014/main" id="{2F3AE9E4-3340-5FBC-AA15-F208EB721B6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"/>
            <a:ext cx="3931038" cy="821840"/>
          </a:xfrm>
          <a:prstGeom prst="rect">
            <a:avLst/>
          </a:prstGeom>
        </p:spPr>
      </p:pic>
      <p:pic>
        <p:nvPicPr>
          <p:cNvPr id="14" name="Symbol zastępczy obrazu 13">
            <a:extLst>
              <a:ext uri="{FF2B5EF4-FFF2-40B4-BE49-F238E27FC236}">
                <a16:creationId xmlns:a16="http://schemas.microsoft.com/office/drawing/2014/main" id="{0C5A1275-AC8E-8B42-6EB9-BFF049666F5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0" y="0"/>
            <a:ext cx="12192000" cy="3778270"/>
          </a:xfrm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4AC48-735F-E4E5-6445-6D84EBC4C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EA05AA-8032-B5B1-67F5-365FC965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37" y="1013653"/>
            <a:ext cx="3494314" cy="4558636"/>
          </a:xfrm>
        </p:spPr>
        <p:txBody>
          <a:bodyPr anchor="t">
            <a:normAutofit/>
          </a:bodyPr>
          <a:lstStyle/>
          <a:p>
            <a:r>
              <a:rPr lang="pl-PL" dirty="0"/>
              <a:t>Etapy rozwoju programu czyste powietrze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92736455-A376-2205-A0CF-8A5E349AF94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15" y="1621392"/>
            <a:ext cx="8445910" cy="42229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62780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1A571-A55B-8254-114D-FF1261CBD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6B1224A-156C-F9C2-26E3-4DA6B4D87A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9" y="1090315"/>
            <a:ext cx="11327821" cy="467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6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8CF4B6-CC6D-489F-BF3D-F9A65F51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170" y="720205"/>
            <a:ext cx="6858000" cy="932688"/>
          </a:xfrm>
        </p:spPr>
        <p:txBody>
          <a:bodyPr anchor="t">
            <a:normAutofit/>
          </a:bodyPr>
          <a:lstStyle/>
          <a:p>
            <a:r>
              <a:rPr lang="pl-PL" sz="3200" dirty="0"/>
              <a:t>Własność nieruchomości</a:t>
            </a:r>
          </a:p>
        </p:txBody>
      </p:sp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id="{60F4180A-9673-8217-CFCB-90C0852513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" b="2"/>
          <a:stretch>
            <a:fillRect/>
          </a:stretch>
        </p:blipFill>
        <p:spPr>
          <a:xfrm>
            <a:off x="0" y="829326"/>
            <a:ext cx="3932903" cy="6043508"/>
          </a:xfrm>
          <a:prstGeom prst="rect">
            <a:avLst/>
          </a:pr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BF5FBB-0C74-DADB-E0D0-AE602E05C0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25163" y="1384004"/>
            <a:ext cx="7203043" cy="44358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l-PL" sz="2100" b="1" dirty="0"/>
              <a:t>Skrócenie wymaganego okresu własności z 3 lat do 1 roku</a:t>
            </a:r>
            <a:r>
              <a:rPr lang="pl-PL" sz="2100" dirty="0"/>
              <a:t> </a:t>
            </a:r>
          </a:p>
          <a:p>
            <a:pPr>
              <a:lnSpc>
                <a:spcPct val="90000"/>
              </a:lnSpc>
            </a:pPr>
            <a:r>
              <a:rPr lang="pl-PL" sz="2100" dirty="0"/>
              <a:t>w przypadkach:</a:t>
            </a:r>
          </a:p>
          <a:p>
            <a:r>
              <a:rPr lang="pl-PL" sz="2100" dirty="0"/>
              <a:t>→ zakupu minimum 50% udziału</a:t>
            </a:r>
            <a:br>
              <a:rPr lang="pl-PL" sz="2100" dirty="0"/>
            </a:br>
            <a:r>
              <a:rPr lang="pl-PL" sz="2100" dirty="0"/>
              <a:t>→ darowizny od wstępnych (min. 50% udziału)</a:t>
            </a:r>
            <a:br>
              <a:rPr lang="pl-PL" sz="2100" dirty="0"/>
            </a:br>
            <a:r>
              <a:rPr lang="pl-PL" sz="2100" dirty="0"/>
              <a:t>→ dożywocia od wstępnych (min. 50% udziału)</a:t>
            </a:r>
          </a:p>
          <a:p>
            <a:r>
              <a:rPr lang="pl-PL" sz="2100" b="1" dirty="0"/>
              <a:t>Dodatkowe doprecyzowania </a:t>
            </a:r>
            <a:br>
              <a:rPr lang="pl-PL" sz="2100" b="1" dirty="0"/>
            </a:br>
            <a:r>
              <a:rPr lang="pl-PL" sz="2100" dirty="0"/>
              <a:t>→ w przypadku zasiedzenia i zmian w strukturze lokali (połączenie/podział).</a:t>
            </a:r>
          </a:p>
          <a:p>
            <a:pPr>
              <a:lnSpc>
                <a:spcPct val="90000"/>
              </a:lnSpc>
            </a:pPr>
            <a:r>
              <a:rPr lang="pl-PL" sz="2100" b="1" dirty="0"/>
              <a:t>Efekt</a:t>
            </a:r>
            <a:br>
              <a:rPr lang="pl-PL" sz="2100" b="1" dirty="0"/>
            </a:br>
            <a:r>
              <a:rPr lang="pl-PL" sz="2100" dirty="0"/>
              <a:t>→ większa dostępność programu dla osób przejmujących nieruchomości rodzinne</a:t>
            </a:r>
            <a:br>
              <a:rPr lang="pl-PL" sz="2100" dirty="0"/>
            </a:br>
            <a:r>
              <a:rPr lang="pl-PL" sz="2100" dirty="0"/>
              <a:t>→ zachowanie zabezpieczeń przed nadużyciami</a:t>
            </a:r>
          </a:p>
        </p:txBody>
      </p:sp>
    </p:spTree>
    <p:extLst>
      <p:ext uri="{BB962C8B-B14F-4D97-AF65-F5344CB8AC3E}">
        <p14:creationId xmlns:p14="http://schemas.microsoft.com/office/powerpoint/2010/main" val="17584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5579E6-30F3-5179-E6E0-2250D075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77" y="1157921"/>
            <a:ext cx="3796187" cy="1811421"/>
          </a:xfrm>
        </p:spPr>
        <p:txBody>
          <a:bodyPr anchor="t">
            <a:normAutofit/>
          </a:bodyPr>
          <a:lstStyle/>
          <a:p>
            <a:r>
              <a:rPr lang="pl-PL" dirty="0"/>
              <a:t>Aktualizacja kosztów kwalifikowanych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EF78032C-1421-BBBD-54D2-9588B4EC9E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477340"/>
              </p:ext>
            </p:extLst>
          </p:nvPr>
        </p:nvGraphicFramePr>
        <p:xfrm>
          <a:off x="3224981" y="3598605"/>
          <a:ext cx="9901084" cy="245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Symbol zastępczy zawartości 2">
            <a:extLst>
              <a:ext uri="{FF2B5EF4-FFF2-40B4-BE49-F238E27FC236}">
                <a16:creationId xmlns:a16="http://schemas.microsoft.com/office/drawing/2014/main" id="{CF201E18-19D9-BDE3-100C-F20D25EC45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009690"/>
              </p:ext>
            </p:extLst>
          </p:nvPr>
        </p:nvGraphicFramePr>
        <p:xfrm>
          <a:off x="3886855" y="1157921"/>
          <a:ext cx="8608141" cy="2197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8732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2FDC9-EDD5-ECB9-46B3-CE8908989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EEFA6E-167C-7A23-4807-78678E70B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77" y="1040365"/>
            <a:ext cx="9518562" cy="611885"/>
          </a:xfrm>
        </p:spPr>
        <p:txBody>
          <a:bodyPr anchor="t">
            <a:normAutofit/>
          </a:bodyPr>
          <a:lstStyle/>
          <a:p>
            <a:r>
              <a:rPr lang="pl-PL" dirty="0"/>
              <a:t>maksymalne jednostkowe kwoty dotacji</a:t>
            </a:r>
          </a:p>
        </p:txBody>
      </p: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4A7932E6-A610-CDAE-464F-F8C5A018E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723612"/>
              </p:ext>
            </p:extLst>
          </p:nvPr>
        </p:nvGraphicFramePr>
        <p:xfrm>
          <a:off x="887124" y="1652250"/>
          <a:ext cx="11162001" cy="4305110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525588">
                  <a:extLst>
                    <a:ext uri="{9D8B030D-6E8A-4147-A177-3AD203B41FA5}">
                      <a16:colId xmlns:a16="http://schemas.microsoft.com/office/drawing/2014/main" val="753147395"/>
                    </a:ext>
                  </a:extLst>
                </a:gridCol>
                <a:gridCol w="2559511">
                  <a:extLst>
                    <a:ext uri="{9D8B030D-6E8A-4147-A177-3AD203B41FA5}">
                      <a16:colId xmlns:a16="http://schemas.microsoft.com/office/drawing/2014/main" val="880793282"/>
                    </a:ext>
                  </a:extLst>
                </a:gridCol>
                <a:gridCol w="2663241">
                  <a:extLst>
                    <a:ext uri="{9D8B030D-6E8A-4147-A177-3AD203B41FA5}">
                      <a16:colId xmlns:a16="http://schemas.microsoft.com/office/drawing/2014/main" val="2475971310"/>
                    </a:ext>
                  </a:extLst>
                </a:gridCol>
                <a:gridCol w="2713094">
                  <a:extLst>
                    <a:ext uri="{9D8B030D-6E8A-4147-A177-3AD203B41FA5}">
                      <a16:colId xmlns:a16="http://schemas.microsoft.com/office/drawing/2014/main" val="1981840053"/>
                    </a:ext>
                  </a:extLst>
                </a:gridCol>
                <a:gridCol w="2700567">
                  <a:extLst>
                    <a:ext uri="{9D8B030D-6E8A-4147-A177-3AD203B41FA5}">
                      <a16:colId xmlns:a16="http://schemas.microsoft.com/office/drawing/2014/main" val="3833821190"/>
                    </a:ext>
                  </a:extLst>
                </a:gridCol>
              </a:tblGrid>
              <a:tr h="213204">
                <a:tc row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kern="100" dirty="0">
                          <a:effectLst/>
                        </a:rPr>
                        <a:t>Lp.</a:t>
                      </a:r>
                      <a:endParaRPr lang="pl-PL" sz="14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kern="100" dirty="0">
                          <a:effectLst/>
                        </a:rPr>
                        <a:t>Nazwa kosztu</a:t>
                      </a:r>
                      <a:endParaRPr lang="pl-PL" sz="14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kern="100">
                          <a:effectLst/>
                        </a:rPr>
                        <a:t>Nowe maksymalne jednostkowe kwoty dotacji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396838"/>
                  </a:ext>
                </a:extLst>
              </a:tr>
              <a:tr h="12095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kern="100" dirty="0">
                          <a:effectLst/>
                        </a:rPr>
                        <a:t>Podstawowy poziom, </a:t>
                      </a:r>
                      <a:br>
                        <a:rPr lang="pl-PL" sz="1400" kern="100" dirty="0">
                          <a:effectLst/>
                        </a:rPr>
                      </a:br>
                      <a:r>
                        <a:rPr lang="pl-PL" sz="1400" kern="100" dirty="0">
                          <a:effectLst/>
                        </a:rPr>
                        <a:t>intensywność dofinansowania </a:t>
                      </a:r>
                    </a:p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b="1" kern="100" dirty="0">
                          <a:effectLst/>
                        </a:rPr>
                        <a:t>do 40% kosztów kwalifikowanych</a:t>
                      </a:r>
                      <a:endParaRPr lang="pl-PL" sz="1400" b="1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kern="100" dirty="0">
                          <a:effectLst/>
                        </a:rPr>
                        <a:t>Podwyższony poziom, </a:t>
                      </a:r>
                      <a:br>
                        <a:rPr lang="pl-PL" sz="1400" kern="100" dirty="0">
                          <a:effectLst/>
                        </a:rPr>
                      </a:br>
                      <a:r>
                        <a:rPr lang="pl-PL" sz="1400" kern="100" dirty="0">
                          <a:effectLst/>
                        </a:rPr>
                        <a:t>intensywność dofinansowania </a:t>
                      </a:r>
                    </a:p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b="1" kern="100" dirty="0">
                          <a:effectLst/>
                        </a:rPr>
                        <a:t>do 70% kosztów kwalifikowanych</a:t>
                      </a:r>
                      <a:endParaRPr lang="pl-PL" sz="1400" b="1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kern="100" dirty="0">
                          <a:effectLst/>
                        </a:rPr>
                        <a:t>Najwyższy poziom, </a:t>
                      </a:r>
                    </a:p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kern="100" dirty="0">
                          <a:effectLst/>
                        </a:rPr>
                        <a:t>intensywność dofinansowania </a:t>
                      </a:r>
                    </a:p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b="1" kern="100" dirty="0">
                          <a:effectLst/>
                        </a:rPr>
                        <a:t>do 100% kosztów kwalifikowanych</a:t>
                      </a:r>
                      <a:endParaRPr lang="pl-PL" sz="1400" b="1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9188087"/>
                  </a:ext>
                </a:extLst>
              </a:tr>
              <a:tr h="396932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kern="100">
                          <a:effectLst/>
                        </a:rPr>
                        <a:t>1.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kern="100" dirty="0">
                          <a:effectLst/>
                        </a:rPr>
                        <a:t>Ocieplenie stropów/poddaszy</a:t>
                      </a:r>
                      <a:endParaRPr lang="pl-PL" sz="14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>
                          <a:effectLst/>
                        </a:rPr>
                        <a:t>88 zł / m</a:t>
                      </a:r>
                      <a:r>
                        <a:rPr lang="pl-PL" sz="1400" kern="100" baseline="30000">
                          <a:effectLst/>
                        </a:rPr>
                        <a:t>2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>
                          <a:effectLst/>
                        </a:rPr>
                        <a:t>154 zł / m</a:t>
                      </a:r>
                      <a:r>
                        <a:rPr lang="pl-PL" sz="1400" kern="100" baseline="30000">
                          <a:effectLst/>
                        </a:rPr>
                        <a:t>2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 dirty="0">
                          <a:effectLst/>
                        </a:rPr>
                        <a:t>220 zł / m</a:t>
                      </a:r>
                      <a:r>
                        <a:rPr lang="pl-PL" sz="1400" kern="100" baseline="30000" dirty="0">
                          <a:effectLst/>
                        </a:rPr>
                        <a:t>2</a:t>
                      </a:r>
                      <a:endParaRPr lang="pl-PL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0608776"/>
                  </a:ext>
                </a:extLst>
              </a:tr>
              <a:tr h="193780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kern="100">
                          <a:effectLst/>
                        </a:rPr>
                        <a:t>2.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kern="100">
                          <a:effectLst/>
                        </a:rPr>
                        <a:t>Ocieplenie podłóg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>
                          <a:effectLst/>
                        </a:rPr>
                        <a:t>66 zł / m</a:t>
                      </a:r>
                      <a:r>
                        <a:rPr lang="pl-PL" sz="1400" kern="100" baseline="30000">
                          <a:effectLst/>
                        </a:rPr>
                        <a:t>2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>
                          <a:effectLst/>
                        </a:rPr>
                        <a:t>116 zł / m</a:t>
                      </a:r>
                      <a:r>
                        <a:rPr lang="pl-PL" sz="1400" kern="100" baseline="30000">
                          <a:effectLst/>
                        </a:rPr>
                        <a:t>2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>
                          <a:effectLst/>
                        </a:rPr>
                        <a:t>165 zł / m</a:t>
                      </a:r>
                      <a:r>
                        <a:rPr lang="pl-PL" sz="1400" kern="100" baseline="30000">
                          <a:effectLst/>
                        </a:rPr>
                        <a:t>2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9990842"/>
                  </a:ext>
                </a:extLst>
              </a:tr>
              <a:tr h="193780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kern="100">
                          <a:effectLst/>
                        </a:rPr>
                        <a:t>3.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kern="100">
                          <a:effectLst/>
                        </a:rPr>
                        <a:t>Ocieplenie ścian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>
                          <a:effectLst/>
                        </a:rPr>
                        <a:t>110 zł / m</a:t>
                      </a:r>
                      <a:r>
                        <a:rPr lang="pl-PL" sz="1400" kern="100" baseline="30000">
                          <a:effectLst/>
                        </a:rPr>
                        <a:t>2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>
                          <a:effectLst/>
                        </a:rPr>
                        <a:t>193 zł / m</a:t>
                      </a:r>
                      <a:r>
                        <a:rPr lang="pl-PL" sz="1400" kern="100" baseline="30000">
                          <a:effectLst/>
                        </a:rPr>
                        <a:t>2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>
                          <a:effectLst/>
                        </a:rPr>
                        <a:t>275 zł / m</a:t>
                      </a:r>
                      <a:r>
                        <a:rPr lang="pl-PL" sz="1400" kern="100" baseline="30000">
                          <a:effectLst/>
                        </a:rPr>
                        <a:t>2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6932134"/>
                  </a:ext>
                </a:extLst>
              </a:tr>
              <a:tr h="193780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kern="100">
                          <a:effectLst/>
                        </a:rPr>
                        <a:t>4.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kern="100">
                          <a:effectLst/>
                        </a:rPr>
                        <a:t>Stolarka okienna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>
                          <a:effectLst/>
                        </a:rPr>
                        <a:t>528 zł / m</a:t>
                      </a:r>
                      <a:r>
                        <a:rPr lang="pl-PL" sz="1400" kern="100" baseline="30000">
                          <a:effectLst/>
                        </a:rPr>
                        <a:t>2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>
                          <a:effectLst/>
                        </a:rPr>
                        <a:t>924 zł / m</a:t>
                      </a:r>
                      <a:r>
                        <a:rPr lang="pl-PL" sz="1400" kern="100" baseline="30000">
                          <a:effectLst/>
                        </a:rPr>
                        <a:t>2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>
                          <a:effectLst/>
                        </a:rPr>
                        <a:t>1320 zł / m</a:t>
                      </a:r>
                      <a:r>
                        <a:rPr lang="pl-PL" sz="1400" kern="100" baseline="30000">
                          <a:effectLst/>
                        </a:rPr>
                        <a:t>2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7837687"/>
                  </a:ext>
                </a:extLst>
              </a:tr>
              <a:tr h="1330464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kern="100">
                          <a:effectLst/>
                        </a:rPr>
                        <a:t>4a.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kern="100">
                          <a:effectLst/>
                        </a:rPr>
                        <a:t>Niezbędne prace towarzyszące przy montażu stolarki okiennej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>
                          <a:effectLst/>
                        </a:rPr>
                        <a:t>53 zł/m</a:t>
                      </a:r>
                      <a:r>
                        <a:rPr lang="pl-PL" sz="1400" kern="100" baseline="30000">
                          <a:effectLst/>
                        </a:rPr>
                        <a:t>2</a:t>
                      </a:r>
                      <a:endParaRPr lang="pl-PL" sz="1400" kern="100">
                        <a:effectLst/>
                      </a:endParaRPr>
                    </a:p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kern="100">
                          <a:effectLst/>
                        </a:rPr>
                        <a:t>przy czym kwota zawiera się w maksymalnej kwocie dotacji wskazanej w pkt 4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>
                          <a:effectLst/>
                        </a:rPr>
                        <a:t>   92 zł/m</a:t>
                      </a:r>
                      <a:r>
                        <a:rPr lang="pl-PL" sz="1400" kern="100" baseline="30000">
                          <a:effectLst/>
                        </a:rPr>
                        <a:t>2</a:t>
                      </a:r>
                      <a:endParaRPr lang="pl-PL" sz="1400" kern="100">
                        <a:effectLst/>
                      </a:endParaRPr>
                    </a:p>
                    <a:p>
                      <a:pPr marL="20955"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kern="100">
                          <a:effectLst/>
                        </a:rPr>
                        <a:t>przy czym kwota zawiera się w maksymalnej kwocie dotacji wskazanej w pkt 4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>
                          <a:effectLst/>
                        </a:rPr>
                        <a:t>132 zł/m</a:t>
                      </a:r>
                      <a:r>
                        <a:rPr lang="pl-PL" sz="1400" kern="100" baseline="30000">
                          <a:effectLst/>
                        </a:rPr>
                        <a:t>2</a:t>
                      </a:r>
                      <a:endParaRPr lang="pl-PL" sz="1400" kern="100">
                        <a:effectLst/>
                      </a:endParaRPr>
                    </a:p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kern="100">
                          <a:effectLst/>
                        </a:rPr>
                        <a:t>przy czym kwota zawiera się w maksymalnej kwocie dotacji wskazanej w pkt 4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9347287"/>
                  </a:ext>
                </a:extLst>
              </a:tr>
              <a:tr h="193780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kern="100">
                          <a:effectLst/>
                        </a:rPr>
                        <a:t>5.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kern="100">
                          <a:effectLst/>
                        </a:rPr>
                        <a:t>Stolarka drzwiowa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>
                          <a:effectLst/>
                        </a:rPr>
                        <a:t>1 100zł / m</a:t>
                      </a:r>
                      <a:r>
                        <a:rPr lang="pl-PL" sz="1400" kern="100" baseline="30000">
                          <a:effectLst/>
                        </a:rPr>
                        <a:t>2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79070" algn="ctr">
                        <a:lnSpc>
                          <a:spcPct val="11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>
                          <a:effectLst/>
                        </a:rPr>
                        <a:t>1    925 zł / m</a:t>
                      </a:r>
                      <a:r>
                        <a:rPr lang="pl-PL" sz="1400" kern="100" baseline="30000">
                          <a:effectLst/>
                        </a:rPr>
                        <a:t>2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>
                          <a:effectLst/>
                        </a:rPr>
                        <a:t>2 750 zł / m</a:t>
                      </a:r>
                      <a:r>
                        <a:rPr lang="pl-PL" sz="1400" kern="100" baseline="30000">
                          <a:effectLst/>
                        </a:rPr>
                        <a:t>2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8770433"/>
                  </a:ext>
                </a:extLst>
              </a:tr>
              <a:tr h="193780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kern="100" dirty="0">
                          <a:effectLst/>
                        </a:rPr>
                        <a:t>6.</a:t>
                      </a:r>
                      <a:endParaRPr lang="pl-PL" sz="14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buNone/>
                      </a:pPr>
                      <a:r>
                        <a:rPr lang="pl-PL" sz="1400" kern="100">
                          <a:effectLst/>
                        </a:rPr>
                        <a:t>Bramy garażowe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>
                          <a:effectLst/>
                        </a:rPr>
                        <a:t>660 zł / m</a:t>
                      </a:r>
                      <a:r>
                        <a:rPr lang="pl-PL" sz="1400" kern="100" baseline="30000">
                          <a:effectLst/>
                        </a:rPr>
                        <a:t>2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79070" algn="ctr">
                        <a:lnSpc>
                          <a:spcPct val="11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>
                          <a:effectLst/>
                        </a:rPr>
                        <a:t>1    155 zł / m</a:t>
                      </a:r>
                      <a:r>
                        <a:rPr lang="pl-PL" sz="1400" kern="100" baseline="30000">
                          <a:effectLst/>
                        </a:rPr>
                        <a:t>2</a:t>
                      </a:r>
                      <a:endParaRPr lang="pl-PL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 dirty="0">
                          <a:effectLst/>
                        </a:rPr>
                        <a:t>1 650 zł / m</a:t>
                      </a:r>
                      <a:r>
                        <a:rPr lang="pl-PL" sz="1400" kern="100" baseline="30000" dirty="0">
                          <a:effectLst/>
                        </a:rPr>
                        <a:t>2</a:t>
                      </a:r>
                      <a:endParaRPr lang="pl-PL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294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10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89324-D0D7-66F2-0AFA-FFB5908F1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370328-0EA7-92E4-88BA-FBB3805A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51" y="983117"/>
            <a:ext cx="11211036" cy="1878070"/>
          </a:xfrm>
        </p:spPr>
        <p:txBody>
          <a:bodyPr anchor="t">
            <a:normAutofit fontScale="90000"/>
          </a:bodyPr>
          <a:lstStyle/>
          <a:p>
            <a:r>
              <a:rPr lang="pl-PL" sz="3600" dirty="0"/>
              <a:t>Rozszerzenie katalogu osób uprawnionych </a:t>
            </a:r>
            <a:br>
              <a:rPr lang="pl-PL" sz="3600" dirty="0"/>
            </a:br>
            <a:r>
              <a:rPr lang="pl-PL" sz="3600" dirty="0"/>
              <a:t>do potwierdzania:</a:t>
            </a:r>
            <a:br>
              <a:rPr lang="pl-PL" sz="3600" dirty="0"/>
            </a:br>
            <a:r>
              <a:rPr lang="pl-PL" sz="1200" dirty="0"/>
              <a:t>    </a:t>
            </a:r>
            <a:br>
              <a:rPr lang="pl-PL" sz="3600" dirty="0"/>
            </a:br>
            <a:r>
              <a:rPr lang="pl-PL" sz="3100" dirty="0"/>
              <a:t>→ odłączenia nieefektywnego źródła ciepła</a:t>
            </a:r>
            <a:br>
              <a:rPr lang="pl-PL" sz="3100" dirty="0"/>
            </a:br>
            <a:r>
              <a:rPr lang="pl-PL" sz="3100" dirty="0"/>
              <a:t>→ dostosowania przewodów kominowych</a:t>
            </a:r>
            <a:br>
              <a:rPr lang="pl-PL" sz="2700" dirty="0"/>
            </a:br>
            <a:br>
              <a:rPr lang="pl-PL" sz="2700" dirty="0"/>
            </a:br>
            <a:endParaRPr lang="pl-PL" sz="2700" dirty="0"/>
          </a:p>
        </p:txBody>
      </p:sp>
      <p:graphicFrame>
        <p:nvGraphicFramePr>
          <p:cNvPr id="6" name="Symbol zastępczy zawartości 3">
            <a:extLst>
              <a:ext uri="{FF2B5EF4-FFF2-40B4-BE49-F238E27FC236}">
                <a16:creationId xmlns:a16="http://schemas.microsoft.com/office/drawing/2014/main" id="{29D1DA55-DC99-24DB-6FEF-6F606712CEF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20424170"/>
              </p:ext>
            </p:extLst>
          </p:nvPr>
        </p:nvGraphicFramePr>
        <p:xfrm>
          <a:off x="5215516" y="2312720"/>
          <a:ext cx="6866068" cy="336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CFB2A83E-CE62-F0F6-8C87-F69B42CB21B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1" y="3075517"/>
            <a:ext cx="4248512" cy="23910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310520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2F6EF0-956D-62B5-A178-83EE7481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5" y="1177585"/>
            <a:ext cx="10440990" cy="786111"/>
          </a:xfrm>
        </p:spPr>
        <p:txBody>
          <a:bodyPr anchor="t">
            <a:normAutofit/>
          </a:bodyPr>
          <a:lstStyle/>
          <a:p>
            <a:r>
              <a:rPr lang="pl-PL" dirty="0"/>
              <a:t>Źródła ciepła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D3589EA8-64FD-1144-5628-9B861026D3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365044"/>
              </p:ext>
            </p:extLst>
          </p:nvPr>
        </p:nvGraphicFramePr>
        <p:xfrm>
          <a:off x="824975" y="1039585"/>
          <a:ext cx="10865580" cy="4778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090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BDD4F-3B55-3996-CCBC-158886696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E54B7C-1917-7283-DD81-8E75E30D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23" y="1006092"/>
            <a:ext cx="4316361" cy="801258"/>
          </a:xfrm>
        </p:spPr>
        <p:txBody>
          <a:bodyPr anchor="t">
            <a:noAutofit/>
          </a:bodyPr>
          <a:lstStyle/>
          <a:p>
            <a:r>
              <a:rPr lang="pl-PL" dirty="0"/>
              <a:t>Inne ułatwienia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E6FF75BE-1F4B-9097-C09E-9BBE1DF5F30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63202674"/>
              </p:ext>
            </p:extLst>
          </p:nvPr>
        </p:nvGraphicFramePr>
        <p:xfrm>
          <a:off x="785751" y="1605859"/>
          <a:ext cx="10944132" cy="4342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3134390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4">
      <a:dk1>
        <a:srgbClr val="FFFFFF"/>
      </a:dk1>
      <a:lt1>
        <a:srgbClr val="FFFFFF"/>
      </a:lt1>
      <a:dk2>
        <a:srgbClr val="396AB2"/>
      </a:dk2>
      <a:lt2>
        <a:srgbClr val="E2EFF7"/>
      </a:lt2>
      <a:accent1>
        <a:srgbClr val="D52E73"/>
      </a:accent1>
      <a:accent2>
        <a:srgbClr val="39ACCF"/>
      </a:accent2>
      <a:accent3>
        <a:srgbClr val="396AB2"/>
      </a:accent3>
      <a:accent4>
        <a:srgbClr val="004066"/>
      </a:accent4>
      <a:accent5>
        <a:srgbClr val="3491AB"/>
      </a:accent5>
      <a:accent6>
        <a:srgbClr val="E2EFF7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4B9AF2-5B11-48FF-A8A8-964B2D972562}">
  <ds:schemaRefs>
    <ds:schemaRef ds:uri="http://purl.org/dc/dcmitype/"/>
    <ds:schemaRef ds:uri="http://schemas.microsoft.com/office/2006/documentManagement/types"/>
    <ds:schemaRef ds:uri="07042158-f47d-48be-ab93-8f6036e20404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7730884-5bf0-4adb-963c-097f91638024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10725</TotalTime>
  <Words>543</Words>
  <Application>Microsoft Office PowerPoint</Application>
  <PresentationFormat>Panoramiczny</PresentationFormat>
  <Paragraphs>78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Aptos</vt:lpstr>
      <vt:lpstr>Arial</vt:lpstr>
      <vt:lpstr>Source Sans 3</vt:lpstr>
      <vt:lpstr>Epic Nature</vt:lpstr>
      <vt:lpstr>Czyste Powietrze m… Kolejny etap  rozwoju programu  Zmiany od 20 lipca 2026 r.  </vt:lpstr>
      <vt:lpstr>Etapy rozwoju programu czyste powietrze</vt:lpstr>
      <vt:lpstr>Prezentacja programu PowerPoint</vt:lpstr>
      <vt:lpstr>Własność nieruchomości</vt:lpstr>
      <vt:lpstr>Aktualizacja kosztów kwalifikowanych</vt:lpstr>
      <vt:lpstr>maksymalne jednostkowe kwoty dotacji</vt:lpstr>
      <vt:lpstr>Rozszerzenie katalogu osób uprawnionych  do potwierdzania:      → odłączenia nieefektywnego źródła ciepła → dostosowania przewodów kominowych  </vt:lpstr>
      <vt:lpstr>Źródła ciepła</vt:lpstr>
      <vt:lpstr>Inne ułatwienia</vt:lpstr>
      <vt:lpstr>Dziękujemy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lastModifiedBy>Środowisko</cp:lastModifiedBy>
  <cp:revision>269</cp:revision>
  <cp:lastPrinted>2026-07-09T09:31:54Z</cp:lastPrinted>
  <dcterms:created xsi:type="dcterms:W3CDTF">2024-06-26T20:20:27Z</dcterms:created>
  <dcterms:modified xsi:type="dcterms:W3CDTF">2026-07-21T08:38:15Z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